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291" r:id="rId20"/>
  </p:sldIdLst>
  <p:sldSz cx="12192000" cy="6858000"/>
  <p:notesSz cx="6858000" cy="9144000"/>
  <p:custDataLst>
    <p:tags r:id="rId2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58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E7881D3-417E-062C-2520-3027BEC929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83A2FA6-329F-4A35-843F-7C8C531347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AD8A31-1874-433C-B550-5953F382E8C5}" type="datetimeFigureOut">
              <a:rPr lang="fr-FR" smtClean="0"/>
              <a:t>02/04/2024</a:t>
            </a:fld>
            <a:endParaRPr lang="fr-FR"/>
          </a:p>
        </p:txBody>
      </p:sp>
      <p:sp>
        <p:nvSpPr>
          <p:cNvPr id="4" name="Espace réservé du pied de page 3">
            <a:extLst>
              <a:ext uri="{FF2B5EF4-FFF2-40B4-BE49-F238E27FC236}">
                <a16:creationId xmlns:a16="http://schemas.microsoft.com/office/drawing/2014/main" id="{BCFE7B4F-0F77-B26B-A858-C102C33DB4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408AC93-AE8C-B633-9CF5-AD8A7AA6BD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04BC0A-5573-4696-B5BF-21DCC4B856D6}" type="slidenum">
              <a:rPr lang="fr-FR" smtClean="0"/>
              <a:t>‹N°›</a:t>
            </a:fld>
            <a:endParaRPr lang="fr-FR"/>
          </a:p>
        </p:txBody>
      </p:sp>
    </p:spTree>
    <p:extLst>
      <p:ext uri="{BB962C8B-B14F-4D97-AF65-F5344CB8AC3E}">
        <p14:creationId xmlns:p14="http://schemas.microsoft.com/office/powerpoint/2010/main" val="608893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D01A0-FDE7-4DDA-8D96-4651D8C372EB}" type="datetimeFigureOut">
              <a:rPr lang="fr-FR" smtClean="0"/>
              <a:t>02/04/2024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BEA13-4631-46F0-AA89-C167AE8DC1F1}" type="slidenum">
              <a:rPr lang="fr-FR" smtClean="0"/>
              <a:t>‹N°›</a:t>
            </a:fld>
            <a:endParaRPr lang="fr-FR"/>
          </a:p>
        </p:txBody>
      </p:sp>
    </p:spTree>
    <p:extLst>
      <p:ext uri="{BB962C8B-B14F-4D97-AF65-F5344CB8AC3E}">
        <p14:creationId xmlns:p14="http://schemas.microsoft.com/office/powerpoint/2010/main" val="124125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a:t>
            </a:fld>
            <a:endParaRPr lang="fr-FR"/>
          </a:p>
        </p:txBody>
      </p:sp>
    </p:spTree>
    <p:extLst>
      <p:ext uri="{BB962C8B-B14F-4D97-AF65-F5344CB8AC3E}">
        <p14:creationId xmlns:p14="http://schemas.microsoft.com/office/powerpoint/2010/main" val="198601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10</a:t>
            </a:fld>
            <a:endParaRPr lang="fr-FR"/>
          </a:p>
        </p:txBody>
      </p:sp>
    </p:spTree>
    <p:extLst>
      <p:ext uri="{BB962C8B-B14F-4D97-AF65-F5344CB8AC3E}">
        <p14:creationId xmlns:p14="http://schemas.microsoft.com/office/powerpoint/2010/main" val="4263432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11</a:t>
            </a:fld>
            <a:endParaRPr lang="fr-FR"/>
          </a:p>
        </p:txBody>
      </p:sp>
    </p:spTree>
    <p:extLst>
      <p:ext uri="{BB962C8B-B14F-4D97-AF65-F5344CB8AC3E}">
        <p14:creationId xmlns:p14="http://schemas.microsoft.com/office/powerpoint/2010/main" val="327089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12</a:t>
            </a:fld>
            <a:endParaRPr lang="fr-FR"/>
          </a:p>
        </p:txBody>
      </p:sp>
    </p:spTree>
    <p:extLst>
      <p:ext uri="{BB962C8B-B14F-4D97-AF65-F5344CB8AC3E}">
        <p14:creationId xmlns:p14="http://schemas.microsoft.com/office/powerpoint/2010/main" val="22959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13</a:t>
            </a:fld>
            <a:endParaRPr lang="fr-FR"/>
          </a:p>
        </p:txBody>
      </p:sp>
    </p:spTree>
    <p:extLst>
      <p:ext uri="{BB962C8B-B14F-4D97-AF65-F5344CB8AC3E}">
        <p14:creationId xmlns:p14="http://schemas.microsoft.com/office/powerpoint/2010/main" val="86033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14</a:t>
            </a:fld>
            <a:endParaRPr lang="fr-FR"/>
          </a:p>
        </p:txBody>
      </p:sp>
    </p:spTree>
    <p:extLst>
      <p:ext uri="{BB962C8B-B14F-4D97-AF65-F5344CB8AC3E}">
        <p14:creationId xmlns:p14="http://schemas.microsoft.com/office/powerpoint/2010/main" val="244460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15</a:t>
            </a:fld>
            <a:endParaRPr lang="fr-FR"/>
          </a:p>
        </p:txBody>
      </p:sp>
    </p:spTree>
    <p:extLst>
      <p:ext uri="{BB962C8B-B14F-4D97-AF65-F5344CB8AC3E}">
        <p14:creationId xmlns:p14="http://schemas.microsoft.com/office/powerpoint/2010/main" val="1851464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16</a:t>
            </a:fld>
            <a:endParaRPr lang="fr-FR"/>
          </a:p>
        </p:txBody>
      </p:sp>
    </p:spTree>
    <p:extLst>
      <p:ext uri="{BB962C8B-B14F-4D97-AF65-F5344CB8AC3E}">
        <p14:creationId xmlns:p14="http://schemas.microsoft.com/office/powerpoint/2010/main" val="1604354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17</a:t>
            </a:fld>
            <a:endParaRPr lang="fr-FR"/>
          </a:p>
        </p:txBody>
      </p:sp>
    </p:spTree>
    <p:extLst>
      <p:ext uri="{BB962C8B-B14F-4D97-AF65-F5344CB8AC3E}">
        <p14:creationId xmlns:p14="http://schemas.microsoft.com/office/powerpoint/2010/main" val="426882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18</a:t>
            </a:fld>
            <a:endParaRPr lang="fr-FR"/>
          </a:p>
        </p:txBody>
      </p:sp>
    </p:spTree>
    <p:extLst>
      <p:ext uri="{BB962C8B-B14F-4D97-AF65-F5344CB8AC3E}">
        <p14:creationId xmlns:p14="http://schemas.microsoft.com/office/powerpoint/2010/main" val="57385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BEA13-4631-46F0-AA89-C167AE8DC1F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97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2</a:t>
            </a:fld>
            <a:endParaRPr lang="fr-FR"/>
          </a:p>
        </p:txBody>
      </p:sp>
    </p:spTree>
    <p:extLst>
      <p:ext uri="{BB962C8B-B14F-4D97-AF65-F5344CB8AC3E}">
        <p14:creationId xmlns:p14="http://schemas.microsoft.com/office/powerpoint/2010/main" val="382923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3</a:t>
            </a:fld>
            <a:endParaRPr lang="fr-FR"/>
          </a:p>
        </p:txBody>
      </p:sp>
    </p:spTree>
    <p:extLst>
      <p:ext uri="{BB962C8B-B14F-4D97-AF65-F5344CB8AC3E}">
        <p14:creationId xmlns:p14="http://schemas.microsoft.com/office/powerpoint/2010/main" val="147500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4</a:t>
            </a:fld>
            <a:endParaRPr lang="fr-FR"/>
          </a:p>
        </p:txBody>
      </p:sp>
    </p:spTree>
    <p:extLst>
      <p:ext uri="{BB962C8B-B14F-4D97-AF65-F5344CB8AC3E}">
        <p14:creationId xmlns:p14="http://schemas.microsoft.com/office/powerpoint/2010/main" val="386727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5</a:t>
            </a:fld>
            <a:endParaRPr lang="fr-FR"/>
          </a:p>
        </p:txBody>
      </p:sp>
    </p:spTree>
    <p:extLst>
      <p:ext uri="{BB962C8B-B14F-4D97-AF65-F5344CB8AC3E}">
        <p14:creationId xmlns:p14="http://schemas.microsoft.com/office/powerpoint/2010/main" val="86869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6</a:t>
            </a:fld>
            <a:endParaRPr lang="fr-FR"/>
          </a:p>
        </p:txBody>
      </p:sp>
    </p:spTree>
    <p:extLst>
      <p:ext uri="{BB962C8B-B14F-4D97-AF65-F5344CB8AC3E}">
        <p14:creationId xmlns:p14="http://schemas.microsoft.com/office/powerpoint/2010/main" val="384988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7</a:t>
            </a:fld>
            <a:endParaRPr lang="fr-FR"/>
          </a:p>
        </p:txBody>
      </p:sp>
    </p:spTree>
    <p:extLst>
      <p:ext uri="{BB962C8B-B14F-4D97-AF65-F5344CB8AC3E}">
        <p14:creationId xmlns:p14="http://schemas.microsoft.com/office/powerpoint/2010/main" val="55804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8</a:t>
            </a:fld>
            <a:endParaRPr lang="fr-FR"/>
          </a:p>
        </p:txBody>
      </p:sp>
    </p:spTree>
    <p:extLst>
      <p:ext uri="{BB962C8B-B14F-4D97-AF65-F5344CB8AC3E}">
        <p14:creationId xmlns:p14="http://schemas.microsoft.com/office/powerpoint/2010/main" val="126406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9</a:t>
            </a:fld>
            <a:endParaRPr lang="fr-FR"/>
          </a:p>
        </p:txBody>
      </p:sp>
    </p:spTree>
    <p:extLst>
      <p:ext uri="{BB962C8B-B14F-4D97-AF65-F5344CB8AC3E}">
        <p14:creationId xmlns:p14="http://schemas.microsoft.com/office/powerpoint/2010/main" val="12946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72ABE-E470-9C94-B9F9-7553A89DD6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C74534-19DD-FC5D-C97F-C70DACB37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8F315E2-70CE-089F-B364-560A041EBB57}"/>
              </a:ext>
            </a:extLst>
          </p:cNvPr>
          <p:cNvSpPr>
            <a:spLocks noGrp="1"/>
          </p:cNvSpPr>
          <p:nvPr>
            <p:ph type="dt" sz="half" idx="10"/>
          </p:nvPr>
        </p:nvSpPr>
        <p:spPr/>
        <p:txBody>
          <a:bodyPr/>
          <a:lstStyle/>
          <a:p>
            <a:fld id="{45C3E7C7-8CDB-47B6-8AF0-68F82BCBCD7A}" type="datetime1">
              <a:rPr lang="fr-FR" smtClean="0"/>
              <a:t>02/04/2024</a:t>
            </a:fld>
            <a:endParaRPr lang="fr-FR"/>
          </a:p>
        </p:txBody>
      </p:sp>
      <p:sp>
        <p:nvSpPr>
          <p:cNvPr id="5" name="Espace réservé du pied de page 4">
            <a:extLst>
              <a:ext uri="{FF2B5EF4-FFF2-40B4-BE49-F238E27FC236}">
                <a16:creationId xmlns:a16="http://schemas.microsoft.com/office/drawing/2014/main" id="{B81A25E5-23DE-6455-8D45-5B39A020BEF9}"/>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B19BD9FB-22ED-8C71-51AB-7EF687B43C1E}"/>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92538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B55AA-C162-30EB-8786-A4E66FC07D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21F5F1D-F93C-BA23-A43C-56BD2FEC0F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496C0A-4A5B-ED7E-4963-37ED28AB0076}"/>
              </a:ext>
            </a:extLst>
          </p:cNvPr>
          <p:cNvSpPr>
            <a:spLocks noGrp="1"/>
          </p:cNvSpPr>
          <p:nvPr>
            <p:ph type="dt" sz="half" idx="10"/>
          </p:nvPr>
        </p:nvSpPr>
        <p:spPr/>
        <p:txBody>
          <a:bodyPr/>
          <a:lstStyle/>
          <a:p>
            <a:fld id="{73F91597-8E66-4311-9429-E3CA9A055309}" type="datetime1">
              <a:rPr lang="fr-FR" smtClean="0"/>
              <a:t>02/04/2024</a:t>
            </a:fld>
            <a:endParaRPr lang="fr-FR"/>
          </a:p>
        </p:txBody>
      </p:sp>
      <p:sp>
        <p:nvSpPr>
          <p:cNvPr id="5" name="Espace réservé du pied de page 4">
            <a:extLst>
              <a:ext uri="{FF2B5EF4-FFF2-40B4-BE49-F238E27FC236}">
                <a16:creationId xmlns:a16="http://schemas.microsoft.com/office/drawing/2014/main" id="{21DCF62B-1648-36C5-4B10-24A29F2BD928}"/>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361E71E7-830B-ADAD-6477-4BB0CE753B29}"/>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60284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2789DD-5604-F448-31D0-064010A4D11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B1AFD2-D04D-071E-5F8B-325E9F80E93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BE996C-B5BA-C499-6D9F-83C0A2D0DDEB}"/>
              </a:ext>
            </a:extLst>
          </p:cNvPr>
          <p:cNvSpPr>
            <a:spLocks noGrp="1"/>
          </p:cNvSpPr>
          <p:nvPr>
            <p:ph type="dt" sz="half" idx="10"/>
          </p:nvPr>
        </p:nvSpPr>
        <p:spPr/>
        <p:txBody>
          <a:bodyPr/>
          <a:lstStyle/>
          <a:p>
            <a:fld id="{0A5F9806-A944-441D-AF39-41097264B507}" type="datetime1">
              <a:rPr lang="fr-FR" smtClean="0"/>
              <a:t>02/04/2024</a:t>
            </a:fld>
            <a:endParaRPr lang="fr-FR"/>
          </a:p>
        </p:txBody>
      </p:sp>
      <p:sp>
        <p:nvSpPr>
          <p:cNvPr id="5" name="Espace réservé du pied de page 4">
            <a:extLst>
              <a:ext uri="{FF2B5EF4-FFF2-40B4-BE49-F238E27FC236}">
                <a16:creationId xmlns:a16="http://schemas.microsoft.com/office/drawing/2014/main" id="{BC395AC7-9CFB-6E28-284E-01C7383906B6}"/>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1231EE02-D6F3-A2FF-85DF-BF04C4EF0767}"/>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90313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40FAA-43BE-3903-6020-68EFD250CE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358784-EDB9-75C0-B16A-46C3F2218B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5D9D3F-FE02-95AA-F7B9-E761F4AC194A}"/>
              </a:ext>
            </a:extLst>
          </p:cNvPr>
          <p:cNvSpPr>
            <a:spLocks noGrp="1"/>
          </p:cNvSpPr>
          <p:nvPr>
            <p:ph type="dt" sz="half" idx="10"/>
          </p:nvPr>
        </p:nvSpPr>
        <p:spPr/>
        <p:txBody>
          <a:bodyPr/>
          <a:lstStyle/>
          <a:p>
            <a:fld id="{9609ABAF-DEEB-4024-BBBA-6E58EEE85083}" type="datetime1">
              <a:rPr lang="fr-FR" smtClean="0"/>
              <a:t>02/04/2024</a:t>
            </a:fld>
            <a:endParaRPr lang="fr-FR"/>
          </a:p>
        </p:txBody>
      </p:sp>
      <p:sp>
        <p:nvSpPr>
          <p:cNvPr id="5" name="Espace réservé du pied de page 4">
            <a:extLst>
              <a:ext uri="{FF2B5EF4-FFF2-40B4-BE49-F238E27FC236}">
                <a16:creationId xmlns:a16="http://schemas.microsoft.com/office/drawing/2014/main" id="{7D15B408-08AA-0D27-05E5-FBAD9EA6A2FE}"/>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5981120D-AEBE-8BA4-788F-A7075A334980}"/>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05003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8EFE7-A31F-BCD5-6A4C-6AD4EC2764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210B580-F2A9-68A0-9485-8F8D2E22C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DF9039B-525C-73B3-A03B-2720E82F05D3}"/>
              </a:ext>
            </a:extLst>
          </p:cNvPr>
          <p:cNvSpPr>
            <a:spLocks noGrp="1"/>
          </p:cNvSpPr>
          <p:nvPr>
            <p:ph type="dt" sz="half" idx="10"/>
          </p:nvPr>
        </p:nvSpPr>
        <p:spPr/>
        <p:txBody>
          <a:bodyPr/>
          <a:lstStyle/>
          <a:p>
            <a:fld id="{DC3C482B-890A-4CEC-95AD-5CAB5D7CC20D}" type="datetime1">
              <a:rPr lang="fr-FR" smtClean="0"/>
              <a:t>02/04/2024</a:t>
            </a:fld>
            <a:endParaRPr lang="fr-FR"/>
          </a:p>
        </p:txBody>
      </p:sp>
      <p:sp>
        <p:nvSpPr>
          <p:cNvPr id="5" name="Espace réservé du pied de page 4">
            <a:extLst>
              <a:ext uri="{FF2B5EF4-FFF2-40B4-BE49-F238E27FC236}">
                <a16:creationId xmlns:a16="http://schemas.microsoft.com/office/drawing/2014/main" id="{4DE6F326-62A1-A8F8-82FB-9D14EEF4E6C9}"/>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E963910F-0F87-98F5-C8EE-D191C71FB097}"/>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209060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086A5-DE6B-4842-813D-EE288CE2F9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63F4D4-0635-0CBE-8C87-77731320F06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680C61D-32EB-33D9-CE79-905C919D883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60368DF-FC31-6EDA-5BA1-F95AC7E44B7C}"/>
              </a:ext>
            </a:extLst>
          </p:cNvPr>
          <p:cNvSpPr>
            <a:spLocks noGrp="1"/>
          </p:cNvSpPr>
          <p:nvPr>
            <p:ph type="dt" sz="half" idx="10"/>
          </p:nvPr>
        </p:nvSpPr>
        <p:spPr/>
        <p:txBody>
          <a:bodyPr/>
          <a:lstStyle/>
          <a:p>
            <a:fld id="{1C3BB31B-154F-4892-A01D-A58651BA35B3}" type="datetime1">
              <a:rPr lang="fr-FR" smtClean="0"/>
              <a:t>02/04/2024</a:t>
            </a:fld>
            <a:endParaRPr lang="fr-FR"/>
          </a:p>
        </p:txBody>
      </p:sp>
      <p:sp>
        <p:nvSpPr>
          <p:cNvPr id="6" name="Espace réservé du pied de page 5">
            <a:extLst>
              <a:ext uri="{FF2B5EF4-FFF2-40B4-BE49-F238E27FC236}">
                <a16:creationId xmlns:a16="http://schemas.microsoft.com/office/drawing/2014/main" id="{A8FADEAD-A4E3-6FDD-59F1-8F9887CE6ABE}"/>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5EE913B7-724E-80C2-1E01-D8806266FCE1}"/>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261204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243551-E3F6-AA97-73B4-1FF9F5D3825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902513B-D8E6-9C44-3762-2B5DE85415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7DC3566-3E9A-24FD-8B46-4E2E531A0D8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4FEFD8-2742-2189-9464-59BB04877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20050D-143B-12A4-6618-008A14C0E65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339AF0-9AC3-1EAD-7F32-C291C8D7AD8E}"/>
              </a:ext>
            </a:extLst>
          </p:cNvPr>
          <p:cNvSpPr>
            <a:spLocks noGrp="1"/>
          </p:cNvSpPr>
          <p:nvPr>
            <p:ph type="dt" sz="half" idx="10"/>
          </p:nvPr>
        </p:nvSpPr>
        <p:spPr/>
        <p:txBody>
          <a:bodyPr/>
          <a:lstStyle/>
          <a:p>
            <a:fld id="{79C2B8C1-7DAD-4625-B938-85B0503E8869}" type="datetime1">
              <a:rPr lang="fr-FR" smtClean="0"/>
              <a:t>02/04/2024</a:t>
            </a:fld>
            <a:endParaRPr lang="fr-FR"/>
          </a:p>
        </p:txBody>
      </p:sp>
      <p:sp>
        <p:nvSpPr>
          <p:cNvPr id="8" name="Espace réservé du pied de page 7">
            <a:extLst>
              <a:ext uri="{FF2B5EF4-FFF2-40B4-BE49-F238E27FC236}">
                <a16:creationId xmlns:a16="http://schemas.microsoft.com/office/drawing/2014/main" id="{CED2762A-89ED-79FE-50DB-8D260DDA5976}"/>
              </a:ext>
            </a:extLst>
          </p:cNvPr>
          <p:cNvSpPr>
            <a:spLocks noGrp="1"/>
          </p:cNvSpPr>
          <p:nvPr>
            <p:ph type="ftr" sz="quarter" idx="11"/>
          </p:nvPr>
        </p:nvSpPr>
        <p:spPr/>
        <p:txBody>
          <a:bodyPr/>
          <a:lstStyle/>
          <a:p>
            <a:r>
              <a:rPr lang="fr-FR"/>
              <a:t>Prof-TC</a:t>
            </a:r>
          </a:p>
        </p:txBody>
      </p:sp>
      <p:sp>
        <p:nvSpPr>
          <p:cNvPr id="9" name="Espace réservé du numéro de diapositive 8">
            <a:extLst>
              <a:ext uri="{FF2B5EF4-FFF2-40B4-BE49-F238E27FC236}">
                <a16:creationId xmlns:a16="http://schemas.microsoft.com/office/drawing/2014/main" id="{34CC2562-8499-0226-3F9A-1AF17B70BCA3}"/>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41814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391B9-DB16-A4C9-490A-A38389EC09D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28D9A0E-E6EF-57CE-0E07-EC3ABFCD15C0}"/>
              </a:ext>
            </a:extLst>
          </p:cNvPr>
          <p:cNvSpPr>
            <a:spLocks noGrp="1"/>
          </p:cNvSpPr>
          <p:nvPr>
            <p:ph type="dt" sz="half" idx="10"/>
          </p:nvPr>
        </p:nvSpPr>
        <p:spPr/>
        <p:txBody>
          <a:bodyPr/>
          <a:lstStyle/>
          <a:p>
            <a:fld id="{BDC9F27F-88A4-4731-9F2F-977E9F8E745A}" type="datetime1">
              <a:rPr lang="fr-FR" smtClean="0"/>
              <a:t>02/04/2024</a:t>
            </a:fld>
            <a:endParaRPr lang="fr-FR"/>
          </a:p>
        </p:txBody>
      </p:sp>
      <p:sp>
        <p:nvSpPr>
          <p:cNvPr id="4" name="Espace réservé du pied de page 3">
            <a:extLst>
              <a:ext uri="{FF2B5EF4-FFF2-40B4-BE49-F238E27FC236}">
                <a16:creationId xmlns:a16="http://schemas.microsoft.com/office/drawing/2014/main" id="{079096F4-2EA0-5D5B-0B71-EF877AD5925D}"/>
              </a:ext>
            </a:extLst>
          </p:cNvPr>
          <p:cNvSpPr>
            <a:spLocks noGrp="1"/>
          </p:cNvSpPr>
          <p:nvPr>
            <p:ph type="ftr" sz="quarter" idx="11"/>
          </p:nvPr>
        </p:nvSpPr>
        <p:spPr/>
        <p:txBody>
          <a:bodyPr/>
          <a:lstStyle/>
          <a:p>
            <a:r>
              <a:rPr lang="fr-FR"/>
              <a:t>Prof-TC</a:t>
            </a:r>
          </a:p>
        </p:txBody>
      </p:sp>
      <p:sp>
        <p:nvSpPr>
          <p:cNvPr id="5" name="Espace réservé du numéro de diapositive 4">
            <a:extLst>
              <a:ext uri="{FF2B5EF4-FFF2-40B4-BE49-F238E27FC236}">
                <a16:creationId xmlns:a16="http://schemas.microsoft.com/office/drawing/2014/main" id="{A11D3648-7CF3-B592-4AA3-B9BD3F9F984C}"/>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56444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5F34267-7130-8A7F-8D95-BBEA1A435663}"/>
              </a:ext>
            </a:extLst>
          </p:cNvPr>
          <p:cNvSpPr>
            <a:spLocks noGrp="1"/>
          </p:cNvSpPr>
          <p:nvPr>
            <p:ph type="dt" sz="half" idx="10"/>
          </p:nvPr>
        </p:nvSpPr>
        <p:spPr/>
        <p:txBody>
          <a:bodyPr/>
          <a:lstStyle/>
          <a:p>
            <a:fld id="{0A74A163-A1CE-4ACD-968D-64AD5C962EA8}" type="datetime1">
              <a:rPr lang="fr-FR" smtClean="0"/>
              <a:t>02/04/2024</a:t>
            </a:fld>
            <a:endParaRPr lang="fr-FR"/>
          </a:p>
        </p:txBody>
      </p:sp>
      <p:sp>
        <p:nvSpPr>
          <p:cNvPr id="3" name="Espace réservé du pied de page 2">
            <a:extLst>
              <a:ext uri="{FF2B5EF4-FFF2-40B4-BE49-F238E27FC236}">
                <a16:creationId xmlns:a16="http://schemas.microsoft.com/office/drawing/2014/main" id="{D35FC692-3556-1CF1-5D28-CD8F4A0F5947}"/>
              </a:ext>
            </a:extLst>
          </p:cNvPr>
          <p:cNvSpPr>
            <a:spLocks noGrp="1"/>
          </p:cNvSpPr>
          <p:nvPr>
            <p:ph type="ftr" sz="quarter" idx="11"/>
          </p:nvPr>
        </p:nvSpPr>
        <p:spPr/>
        <p:txBody>
          <a:bodyPr/>
          <a:lstStyle/>
          <a:p>
            <a:r>
              <a:rPr lang="fr-FR"/>
              <a:t>Prof-TC</a:t>
            </a:r>
          </a:p>
        </p:txBody>
      </p:sp>
      <p:sp>
        <p:nvSpPr>
          <p:cNvPr id="4" name="Espace réservé du numéro de diapositive 3">
            <a:extLst>
              <a:ext uri="{FF2B5EF4-FFF2-40B4-BE49-F238E27FC236}">
                <a16:creationId xmlns:a16="http://schemas.microsoft.com/office/drawing/2014/main" id="{A9ABD4AF-F079-4F49-4148-2EA91733C761}"/>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30393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2B905-A09E-781A-2299-6BDCDC9EE5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3F94CB5-C607-8761-0E34-79EEC547C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A34FA9-CF9F-0586-5C73-F009CDD48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E6EEF48-77D3-BC67-31DD-A62E4671C259}"/>
              </a:ext>
            </a:extLst>
          </p:cNvPr>
          <p:cNvSpPr>
            <a:spLocks noGrp="1"/>
          </p:cNvSpPr>
          <p:nvPr>
            <p:ph type="dt" sz="half" idx="10"/>
          </p:nvPr>
        </p:nvSpPr>
        <p:spPr/>
        <p:txBody>
          <a:bodyPr/>
          <a:lstStyle/>
          <a:p>
            <a:fld id="{F3813511-ACE1-43CF-9D14-1F45F9B6D5A1}" type="datetime1">
              <a:rPr lang="fr-FR" smtClean="0"/>
              <a:t>02/04/2024</a:t>
            </a:fld>
            <a:endParaRPr lang="fr-FR"/>
          </a:p>
        </p:txBody>
      </p:sp>
      <p:sp>
        <p:nvSpPr>
          <p:cNvPr id="6" name="Espace réservé du pied de page 5">
            <a:extLst>
              <a:ext uri="{FF2B5EF4-FFF2-40B4-BE49-F238E27FC236}">
                <a16:creationId xmlns:a16="http://schemas.microsoft.com/office/drawing/2014/main" id="{F78B7F94-0E26-CC71-3CF9-EDB7E6072859}"/>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84FF3B34-9313-A83C-A266-5DA4082A4C08}"/>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413140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B58F7-EF31-4023-D772-BADE84D737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538A7E0-EA4A-D499-FA1F-76D8BF62C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DA40188-C727-5CF7-2B48-09F3D9C50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AD568E-E019-B6E4-B0ED-8D8246C1B1D4}"/>
              </a:ext>
            </a:extLst>
          </p:cNvPr>
          <p:cNvSpPr>
            <a:spLocks noGrp="1"/>
          </p:cNvSpPr>
          <p:nvPr>
            <p:ph type="dt" sz="half" idx="10"/>
          </p:nvPr>
        </p:nvSpPr>
        <p:spPr/>
        <p:txBody>
          <a:bodyPr/>
          <a:lstStyle/>
          <a:p>
            <a:fld id="{4362D16D-4815-4603-A21A-37F7ADF86A35}" type="datetime1">
              <a:rPr lang="fr-FR" smtClean="0"/>
              <a:t>02/04/2024</a:t>
            </a:fld>
            <a:endParaRPr lang="fr-FR"/>
          </a:p>
        </p:txBody>
      </p:sp>
      <p:sp>
        <p:nvSpPr>
          <p:cNvPr id="6" name="Espace réservé du pied de page 5">
            <a:extLst>
              <a:ext uri="{FF2B5EF4-FFF2-40B4-BE49-F238E27FC236}">
                <a16:creationId xmlns:a16="http://schemas.microsoft.com/office/drawing/2014/main" id="{8F0CB262-F9C8-4281-D327-3529678DD3F4}"/>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F571F80B-FB8E-9D02-1F03-8980C848A9FA}"/>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40213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D8928DC-7F99-2333-C24C-AC6D6C819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973E1A2-5A7A-7F73-436D-A348A9783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D7A78D-D1E5-A6FC-8D2D-3A499115A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0C8E0-EBE6-4139-A885-B48C2CC6E427}" type="datetime1">
              <a:rPr lang="fr-FR" smtClean="0"/>
              <a:t>02/04/2024</a:t>
            </a:fld>
            <a:endParaRPr lang="fr-FR"/>
          </a:p>
        </p:txBody>
      </p:sp>
      <p:sp>
        <p:nvSpPr>
          <p:cNvPr id="5" name="Espace réservé du pied de page 4">
            <a:extLst>
              <a:ext uri="{FF2B5EF4-FFF2-40B4-BE49-F238E27FC236}">
                <a16:creationId xmlns:a16="http://schemas.microsoft.com/office/drawing/2014/main" id="{726624AB-EC8D-095B-957C-AA8F9A456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Prof-TC</a:t>
            </a:r>
          </a:p>
        </p:txBody>
      </p:sp>
      <p:sp>
        <p:nvSpPr>
          <p:cNvPr id="6" name="Espace réservé du numéro de diapositive 5">
            <a:extLst>
              <a:ext uri="{FF2B5EF4-FFF2-40B4-BE49-F238E27FC236}">
                <a16:creationId xmlns:a16="http://schemas.microsoft.com/office/drawing/2014/main" id="{46BD2755-3549-4236-8922-DCDFC7497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85A3E-F755-4605-8D2D-1C7CC6632459}" type="slidenum">
              <a:rPr lang="fr-FR" smtClean="0"/>
              <a:t>‹N°›</a:t>
            </a:fld>
            <a:endParaRPr lang="fr-FR"/>
          </a:p>
        </p:txBody>
      </p:sp>
    </p:spTree>
    <p:extLst>
      <p:ext uri="{BB962C8B-B14F-4D97-AF65-F5344CB8AC3E}">
        <p14:creationId xmlns:p14="http://schemas.microsoft.com/office/powerpoint/2010/main" val="393311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fr/url?sa=i&amp;url=https%3A%2F%2Fwww.lojaroster.com.br%2Fcalorimetro-em-plastico-e-aluminio-ef-1014a&amp;psig=AOvVaw2Bcu_oN0CrdlHmw1uBka8J&amp;ust=1585774467412000&amp;source=images&amp;cd=vfe&amp;ved=0CAIQjRxqFwoTCPCrh7bMxegCFQAAAAAdAAAAABB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fr/url?sa=i&amp;url=https%3A%2F%2Fphysique.ensc-rennes.fr%2Ftp_calorimetrie.php&amp;psig=AOvVaw10pWGpP7oGO1poUbdkYfx6&amp;ust=1585988482794000&amp;source=images&amp;cd=vfe&amp;ved=0CAIQjRxqFwoTCJiYmNTpy-gCFQAAAAAdAAAAABAJ"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ZoneTexte 5">
            <a:extLst>
              <a:ext uri="{FF2B5EF4-FFF2-40B4-BE49-F238E27FC236}">
                <a16:creationId xmlns:a16="http://schemas.microsoft.com/office/drawing/2014/main" id="{8E1EF46F-BFFD-EC1E-3EBA-34FDDB5B9655}"/>
              </a:ext>
            </a:extLst>
          </p:cNvPr>
          <p:cNvSpPr txBox="1"/>
          <p:nvPr/>
        </p:nvSpPr>
        <p:spPr>
          <a:xfrm>
            <a:off x="2354" y="0"/>
            <a:ext cx="12189646" cy="646331"/>
          </a:xfrm>
          <a:prstGeom prst="rect">
            <a:avLst/>
          </a:prstGeom>
          <a:noFill/>
        </p:spPr>
        <p:txBody>
          <a:bodyPr wrap="square">
            <a:spAutoFit/>
          </a:bodyPr>
          <a:lstStyle/>
          <a:p>
            <a:pPr algn="ctr"/>
            <a:r>
              <a:rPr lang="fr-FR" sz="36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TRANSFORMATIONS </a:t>
            </a:r>
            <a:r>
              <a:rPr lang="fr-FR" sz="3600" b="1" dirty="0" err="1">
                <a:solidFill>
                  <a:srgbClr val="FF0000"/>
                </a:solidFill>
                <a:effectLst/>
                <a:latin typeface="Comic Sans MS" panose="030F0702030302020204" pitchFamily="66" charset="0"/>
                <a:ea typeface="Calibri" panose="020F0502020204030204" pitchFamily="34" charset="0"/>
                <a:cs typeface="Arial" panose="020B0604020202020204" pitchFamily="34" charset="0"/>
              </a:rPr>
              <a:t>pHYSIQUES</a:t>
            </a:r>
            <a:endParaRPr lang="fr-FR" sz="3600" dirty="0"/>
          </a:p>
        </p:txBody>
      </p:sp>
      <p:sp>
        <p:nvSpPr>
          <p:cNvPr id="8" name="ZoneTexte 7">
            <a:extLst>
              <a:ext uri="{FF2B5EF4-FFF2-40B4-BE49-F238E27FC236}">
                <a16:creationId xmlns:a16="http://schemas.microsoft.com/office/drawing/2014/main" id="{0BFCF95A-06F6-4E49-44E0-1CAD8D7C9C3F}"/>
              </a:ext>
            </a:extLst>
          </p:cNvPr>
          <p:cNvSpPr txBox="1"/>
          <p:nvPr/>
        </p:nvSpPr>
        <p:spPr>
          <a:xfrm>
            <a:off x="0" y="2305615"/>
            <a:ext cx="12192000" cy="2246769"/>
          </a:xfrm>
          <a:prstGeom prst="rect">
            <a:avLst/>
          </a:prstGeom>
          <a:noFill/>
        </p:spPr>
        <p:txBody>
          <a:bodyPr wrap="square">
            <a:spAutoFit/>
          </a:bodyPr>
          <a:lstStyle/>
          <a:p>
            <a:pPr algn="ctr"/>
            <a:r>
              <a:rPr lang="fr-FR" sz="28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Physique Chimie</a:t>
            </a:r>
          </a:p>
          <a:p>
            <a:pPr algn="ctr"/>
            <a:endParaRPr lang="fr-FR" sz="2800" b="1" dirty="0">
              <a:solidFill>
                <a:srgbClr val="0070C0"/>
              </a:solidFill>
              <a:latin typeface="Comic Sans MS" panose="030F0702030302020204" pitchFamily="66" charset="0"/>
              <a:cs typeface="Arial" panose="020B0604020202020204" pitchFamily="34" charset="0"/>
            </a:endParaRPr>
          </a:p>
          <a:p>
            <a:pPr algn="ctr"/>
            <a:r>
              <a:rPr lang="fr-FR" sz="2800" b="1" dirty="0">
                <a:solidFill>
                  <a:srgbClr val="0070C0"/>
                </a:solidFill>
                <a:latin typeface="Comic Sans MS" panose="030F0702030302020204" pitchFamily="66" charset="0"/>
                <a:cs typeface="Arial" panose="020B0604020202020204" pitchFamily="34" charset="0"/>
              </a:rPr>
              <a:t>Seconde</a:t>
            </a:r>
          </a:p>
          <a:p>
            <a:pPr algn="ctr"/>
            <a:endParaRPr lang="fr-FR" sz="2800" b="1" dirty="0">
              <a:solidFill>
                <a:srgbClr val="0070C0"/>
              </a:solidFill>
              <a:latin typeface="Comic Sans MS" panose="030F0702030302020204" pitchFamily="66" charset="0"/>
              <a:cs typeface="Arial" panose="020B0604020202020204" pitchFamily="34" charset="0"/>
            </a:endParaRPr>
          </a:p>
          <a:p>
            <a:pPr algn="ctr"/>
            <a:r>
              <a:rPr lang="fr-FR" sz="2800" b="1" dirty="0">
                <a:solidFill>
                  <a:srgbClr val="0070C0"/>
                </a:solidFill>
                <a:latin typeface="Comic Sans MS" panose="030F0702030302020204" pitchFamily="66" charset="0"/>
                <a:cs typeface="Arial" panose="020B0604020202020204" pitchFamily="34" charset="0"/>
              </a:rPr>
              <a:t>www.prof-tc.fr</a:t>
            </a:r>
            <a:endParaRPr lang="fr-FR" sz="2800" dirty="0">
              <a:solidFill>
                <a:srgbClr val="0070C0"/>
              </a:solidFill>
            </a:endParaRPr>
          </a:p>
        </p:txBody>
      </p:sp>
    </p:spTree>
    <p:extLst>
      <p:ext uri="{BB962C8B-B14F-4D97-AF65-F5344CB8AC3E}">
        <p14:creationId xmlns:p14="http://schemas.microsoft.com/office/powerpoint/2010/main" val="240277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361AACE7-CB2A-F66A-344A-78DE047287E0}"/>
              </a:ext>
            </a:extLst>
          </p:cNvPr>
          <p:cNvSpPr txBox="1"/>
          <p:nvPr/>
        </p:nvSpPr>
        <p:spPr>
          <a:xfrm>
            <a:off x="-1464" y="600192"/>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L’énergie de vaporisation </a:t>
            </a:r>
            <a:r>
              <a:rPr lang="fr-FR" sz="2400" dirty="0" err="1">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v</a:t>
            </a:r>
            <a:r>
              <a:rPr lang="fr-FR" sz="2400" dirty="0">
                <a:effectLst/>
                <a:latin typeface="Comic Sans MS" panose="030F0702030302020204" pitchFamily="66" charset="0"/>
                <a:ea typeface="Calibri" panose="020F0502020204030204" pitchFamily="34" charset="0"/>
                <a:cs typeface="Arial" panose="020B0604020202020204" pitchFamily="34" charset="0"/>
              </a:rPr>
              <a:t> (J) est l’énergie nécessaire pour vaporiser une masse m (kg) d’un corps pur d’énergie massique de vaporisation </a:t>
            </a:r>
            <a:r>
              <a:rPr lang="fr-FR" sz="2400" dirty="0" err="1">
                <a:effectLst/>
                <a:latin typeface="Comic Sans MS" panose="030F0702030302020204" pitchFamily="66" charset="0"/>
                <a:ea typeface="Calibri" panose="020F0502020204030204" pitchFamily="34" charset="0"/>
                <a:cs typeface="Arial" panose="020B0604020202020204" pitchFamily="34" charset="0"/>
              </a:rPr>
              <a:t>L</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v</a:t>
            </a:r>
            <a:r>
              <a:rPr lang="fr-FR" sz="2400" dirty="0">
                <a:effectLst/>
                <a:latin typeface="Comic Sans MS" panose="030F0702030302020204" pitchFamily="66" charset="0"/>
                <a:ea typeface="Calibri" panose="020F0502020204030204" pitchFamily="34" charset="0"/>
                <a:cs typeface="Arial" panose="020B0604020202020204" pitchFamily="34" charset="0"/>
              </a:rPr>
              <a:t> (J.kg</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B92E4404-59BD-AF5C-B3DC-91087134E7CD}"/>
              </a:ext>
            </a:extLst>
          </p:cNvPr>
          <p:cNvGraphicFramePr>
            <a:graphicFrameLocks noGrp="1"/>
          </p:cNvGraphicFramePr>
          <p:nvPr>
            <p:extLst>
              <p:ext uri="{D42A27DB-BD31-4B8C-83A1-F6EECF244321}">
                <p14:modId xmlns:p14="http://schemas.microsoft.com/office/powerpoint/2010/main" val="812086585"/>
              </p:ext>
            </p:extLst>
          </p:nvPr>
        </p:nvGraphicFramePr>
        <p:xfrm>
          <a:off x="-15004" y="2386437"/>
          <a:ext cx="12192000" cy="2004568"/>
        </p:xfrm>
        <a:graphic>
          <a:graphicData uri="http://schemas.openxmlformats.org/drawingml/2006/table">
            <a:tbl>
              <a:tblPr firstRow="1" firstCol="1" bandRow="1">
                <a:tableStyleId>{5C22544A-7EE6-4342-B048-85BDC9FD1C3A}</a:tableStyleId>
              </a:tblPr>
              <a:tblGrid>
                <a:gridCol w="2607218">
                  <a:extLst>
                    <a:ext uri="{9D8B030D-6E8A-4147-A177-3AD203B41FA5}">
                      <a16:colId xmlns:a16="http://schemas.microsoft.com/office/drawing/2014/main" val="1228841570"/>
                    </a:ext>
                  </a:extLst>
                </a:gridCol>
                <a:gridCol w="9584782">
                  <a:extLst>
                    <a:ext uri="{9D8B030D-6E8A-4147-A177-3AD203B41FA5}">
                      <a16:colId xmlns:a16="http://schemas.microsoft.com/office/drawing/2014/main" val="3089603829"/>
                    </a:ext>
                  </a:extLst>
                </a:gridCol>
              </a:tblGrid>
              <a:tr h="1057453">
                <a:tc>
                  <a:txBody>
                    <a:bodyPr/>
                    <a:lstStyle/>
                    <a:p>
                      <a:pPr algn="ctr">
                        <a:lnSpc>
                          <a:spcPct val="107000"/>
                        </a:lnSpc>
                        <a:spcAft>
                          <a:spcPts val="800"/>
                        </a:spcAft>
                      </a:pPr>
                      <a:r>
                        <a:rPr lang="fr-FR" sz="3200" dirty="0" err="1">
                          <a:solidFill>
                            <a:schemeClr val="tx1"/>
                          </a:solidFill>
                          <a:effectLst/>
                          <a:latin typeface="Comic Sans MS" panose="030F0702030302020204" pitchFamily="66" charset="0"/>
                        </a:rPr>
                        <a:t>Q</a:t>
                      </a:r>
                      <a:r>
                        <a:rPr lang="fr-FR" sz="3200" baseline="-25000" dirty="0" err="1">
                          <a:solidFill>
                            <a:schemeClr val="tx1"/>
                          </a:solidFill>
                          <a:effectLst/>
                          <a:latin typeface="Comic Sans MS" panose="030F0702030302020204" pitchFamily="66" charset="0"/>
                        </a:rPr>
                        <a:t>v</a:t>
                      </a:r>
                      <a:r>
                        <a:rPr lang="fr-FR" sz="3200" dirty="0">
                          <a:solidFill>
                            <a:schemeClr val="tx1"/>
                          </a:solidFill>
                          <a:effectLst/>
                          <a:latin typeface="Comic Sans MS" panose="030F0702030302020204" pitchFamily="66" charset="0"/>
                        </a:rPr>
                        <a:t> = m × </a:t>
                      </a:r>
                      <a:r>
                        <a:rPr lang="fr-FR" sz="3200" dirty="0" err="1">
                          <a:solidFill>
                            <a:schemeClr val="tx1"/>
                          </a:solidFill>
                          <a:effectLst/>
                          <a:latin typeface="Comic Sans MS" panose="030F0702030302020204" pitchFamily="66" charset="0"/>
                        </a:rPr>
                        <a:t>L</a:t>
                      </a:r>
                      <a:r>
                        <a:rPr lang="fr-FR" sz="3200" baseline="-25000" dirty="0" err="1">
                          <a:solidFill>
                            <a:schemeClr val="tx1"/>
                          </a:solidFill>
                          <a:effectLst/>
                          <a:latin typeface="Comic Sans MS" panose="030F0702030302020204" pitchFamily="66" charset="0"/>
                        </a:rPr>
                        <a:t>v</a:t>
                      </a:r>
                      <a:endParaRPr lang="fr-FR" sz="3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2800" dirty="0" err="1">
                          <a:solidFill>
                            <a:schemeClr val="tx1"/>
                          </a:solidFill>
                          <a:effectLst/>
                          <a:latin typeface="Comic Sans MS" panose="030F0702030302020204" pitchFamily="66" charset="0"/>
                        </a:rPr>
                        <a:t>Q</a:t>
                      </a:r>
                      <a:r>
                        <a:rPr lang="fr-FR" sz="2800" baseline="-25000" dirty="0" err="1">
                          <a:solidFill>
                            <a:schemeClr val="tx1"/>
                          </a:solidFill>
                          <a:effectLst/>
                          <a:latin typeface="Comic Sans MS" panose="030F0702030302020204" pitchFamily="66" charset="0"/>
                        </a:rPr>
                        <a:t>v</a:t>
                      </a:r>
                      <a:r>
                        <a:rPr lang="fr-FR" sz="2800" dirty="0">
                          <a:solidFill>
                            <a:schemeClr val="tx1"/>
                          </a:solidFill>
                          <a:effectLst/>
                          <a:latin typeface="Comic Sans MS" panose="030F0702030302020204" pitchFamily="66" charset="0"/>
                        </a:rPr>
                        <a:t> (J): Energie de vaporisation en Joule</a:t>
                      </a:r>
                    </a:p>
                    <a:p>
                      <a:pPr algn="just">
                        <a:lnSpc>
                          <a:spcPct val="107000"/>
                        </a:lnSpc>
                        <a:spcAft>
                          <a:spcPts val="800"/>
                        </a:spcAft>
                      </a:pPr>
                      <a:r>
                        <a:rPr lang="fr-FR" sz="2800" dirty="0">
                          <a:solidFill>
                            <a:schemeClr val="tx1"/>
                          </a:solidFill>
                          <a:effectLst/>
                          <a:latin typeface="Comic Sans MS" panose="030F0702030302020204" pitchFamily="66" charset="0"/>
                        </a:rPr>
                        <a:t>m (kg): Masse du corps en kilogramme</a:t>
                      </a:r>
                    </a:p>
                    <a:p>
                      <a:pPr algn="just">
                        <a:lnSpc>
                          <a:spcPct val="107000"/>
                        </a:lnSpc>
                        <a:spcAft>
                          <a:spcPts val="800"/>
                        </a:spcAft>
                      </a:pPr>
                      <a:r>
                        <a:rPr lang="fr-FR" sz="2800" dirty="0" err="1">
                          <a:solidFill>
                            <a:schemeClr val="tx1"/>
                          </a:solidFill>
                          <a:effectLst/>
                          <a:latin typeface="Comic Sans MS" panose="030F0702030302020204" pitchFamily="66" charset="0"/>
                        </a:rPr>
                        <a:t>L</a:t>
                      </a:r>
                      <a:r>
                        <a:rPr lang="fr-FR" sz="2800" baseline="-25000" dirty="0" err="1">
                          <a:solidFill>
                            <a:schemeClr val="tx1"/>
                          </a:solidFill>
                          <a:effectLst/>
                          <a:latin typeface="Comic Sans MS" panose="030F0702030302020204" pitchFamily="66" charset="0"/>
                        </a:rPr>
                        <a:t>v</a:t>
                      </a:r>
                      <a:r>
                        <a:rPr lang="fr-FR" sz="2800" dirty="0">
                          <a:solidFill>
                            <a:schemeClr val="tx1"/>
                          </a:solidFill>
                          <a:effectLst/>
                          <a:latin typeface="Comic Sans MS" panose="030F0702030302020204" pitchFamily="66" charset="0"/>
                        </a:rPr>
                        <a:t> (J.kg</a:t>
                      </a:r>
                      <a:r>
                        <a:rPr lang="fr-FR" sz="2800" baseline="30000" dirty="0">
                          <a:solidFill>
                            <a:schemeClr val="tx1"/>
                          </a:solidFill>
                          <a:effectLst/>
                          <a:latin typeface="Comic Sans MS" panose="030F0702030302020204" pitchFamily="66" charset="0"/>
                        </a:rPr>
                        <a:t>-1</a:t>
                      </a:r>
                      <a:r>
                        <a:rPr lang="fr-FR" sz="2800" dirty="0">
                          <a:solidFill>
                            <a:schemeClr val="tx1"/>
                          </a:solidFill>
                          <a:effectLst/>
                          <a:latin typeface="Comic Sans MS" panose="030F0702030302020204" pitchFamily="66" charset="0"/>
                        </a:rPr>
                        <a:t>): Energie massique de vaporisation en Joule par kilogramme</a:t>
                      </a:r>
                      <a:endParaRPr lang="fr-FR" sz="2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3247233"/>
                  </a:ext>
                </a:extLst>
              </a:tr>
            </a:tbl>
          </a:graphicData>
        </a:graphic>
      </p:graphicFrame>
      <p:sp>
        <p:nvSpPr>
          <p:cNvPr id="7" name="Rectangle 1">
            <a:extLst>
              <a:ext uri="{FF2B5EF4-FFF2-40B4-BE49-F238E27FC236}">
                <a16:creationId xmlns:a16="http://schemas.microsoft.com/office/drawing/2014/main" id="{670CFDB0-F921-00D6-0968-32C339E0AFA2}"/>
              </a:ext>
            </a:extLst>
          </p:cNvPr>
          <p:cNvSpPr>
            <a:spLocks noChangeArrowheads="1"/>
          </p:cNvSpPr>
          <p:nvPr/>
        </p:nvSpPr>
        <p:spPr bwMode="auto">
          <a:xfrm>
            <a:off x="2093166" y="27671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ZoneTexte 8">
            <a:extLst>
              <a:ext uri="{FF2B5EF4-FFF2-40B4-BE49-F238E27FC236}">
                <a16:creationId xmlns:a16="http://schemas.microsoft.com/office/drawing/2014/main" id="{8C08AF82-6E6C-BF8E-DBBC-2BE6C949814A}"/>
              </a:ext>
            </a:extLst>
          </p:cNvPr>
          <p:cNvSpPr txBox="1"/>
          <p:nvPr/>
        </p:nvSpPr>
        <p:spPr>
          <a:xfrm>
            <a:off x="0" y="4999814"/>
            <a:ext cx="12176996"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Quand le corps se liquéfie, il va libérer la même énergie.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9291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298C7990-6C2A-ACFB-2EF1-15A66216F5AB}"/>
              </a:ext>
            </a:extLst>
          </p:cNvPr>
          <p:cNvSpPr txBox="1"/>
          <p:nvPr/>
        </p:nvSpPr>
        <p:spPr>
          <a:xfrm>
            <a:off x="-1464"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capacité thermique massique ou chaleur massique</a:t>
            </a:r>
            <a:endParaRPr lang="fr-FR" sz="3200" dirty="0"/>
          </a:p>
        </p:txBody>
      </p:sp>
      <p:sp>
        <p:nvSpPr>
          <p:cNvPr id="7" name="ZoneTexte 6">
            <a:extLst>
              <a:ext uri="{FF2B5EF4-FFF2-40B4-BE49-F238E27FC236}">
                <a16:creationId xmlns:a16="http://schemas.microsoft.com/office/drawing/2014/main" id="{874B036B-45DF-8D73-816E-985631E19573}"/>
              </a:ext>
            </a:extLst>
          </p:cNvPr>
          <p:cNvSpPr txBox="1"/>
          <p:nvPr/>
        </p:nvSpPr>
        <p:spPr>
          <a:xfrm>
            <a:off x="-2928" y="585737"/>
            <a:ext cx="12194928" cy="175727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capacité thermique massique d’une substance, désignée par la lettre </a:t>
            </a:r>
            <a:r>
              <a:rPr lang="fr-FR" sz="2400" b="1" dirty="0">
                <a:effectLst/>
                <a:latin typeface="Comic Sans MS" panose="030F0702030302020204" pitchFamily="66" charset="0"/>
                <a:ea typeface="Calibri" panose="020F0502020204030204" pitchFamily="34" charset="0"/>
                <a:cs typeface="Arial" panose="020B0604020202020204" pitchFamily="34" charset="0"/>
              </a:rPr>
              <a:t>c</a:t>
            </a:r>
            <a:r>
              <a:rPr lang="fr-FR" sz="2400" dirty="0">
                <a:effectLst/>
                <a:latin typeface="Comic Sans MS" panose="030F0702030302020204" pitchFamily="66" charset="0"/>
                <a:ea typeface="Calibri" panose="020F0502020204030204" pitchFamily="34" charset="0"/>
                <a:cs typeface="Arial" panose="020B0604020202020204" pitchFamily="34" charset="0"/>
              </a:rPr>
              <a:t>, est une propriété caractéristique.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Elle donne la capacité précise de cette substance d’absorber ou de dégager de la chaleur.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D9DC4C3B-EA76-B576-5879-C687FB79E25C}"/>
              </a:ext>
            </a:extLst>
          </p:cNvPr>
          <p:cNvSpPr txBox="1"/>
          <p:nvPr/>
        </p:nvSpPr>
        <p:spPr>
          <a:xfrm>
            <a:off x="0" y="2461718"/>
            <a:ext cx="12192000"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L'unité de mesure de la capacité thermique massique </a:t>
            </a:r>
            <a:r>
              <a:rPr lang="fr-FR" sz="2400" b="1" dirty="0">
                <a:effectLst/>
                <a:latin typeface="Comic Sans MS" panose="030F0702030302020204" pitchFamily="66" charset="0"/>
                <a:ea typeface="Calibri" panose="020F0502020204030204" pitchFamily="34" charset="0"/>
                <a:cs typeface="Arial" panose="020B0604020202020204" pitchFamily="34" charset="0"/>
              </a:rPr>
              <a:t>c</a:t>
            </a:r>
            <a:r>
              <a:rPr lang="fr-FR" sz="2400" dirty="0">
                <a:effectLst/>
                <a:latin typeface="Comic Sans MS" panose="030F0702030302020204" pitchFamily="66" charset="0"/>
                <a:ea typeface="Calibri" panose="020F0502020204030204" pitchFamily="34" charset="0"/>
                <a:cs typeface="Arial" panose="020B0604020202020204" pitchFamily="34" charset="0"/>
              </a:rPr>
              <a:t> est le J.kg</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·K</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E6EF268B-462F-B99A-732E-7C30B5A4C32C}"/>
              </a:ext>
            </a:extLst>
          </p:cNvPr>
          <p:cNvSpPr txBox="1"/>
          <p:nvPr/>
        </p:nvSpPr>
        <p:spPr>
          <a:xfrm>
            <a:off x="0" y="3182186"/>
            <a:ext cx="12190536" cy="225504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capacité thermique massique est propre à chaque substance.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Ainsi, plus la capacité thermique massique d'une substance est élevée, plus il faut la chauffer pour augmenter sa température.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Au contraire, une substance ayant une faible capacité thermique massique se réchauffe rapidement, mais elle se refroidit aussi rapidement.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05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11A21AC2-1B52-1C54-4D20-99D3E9DD7829}"/>
              </a:ext>
            </a:extLst>
          </p:cNvPr>
          <p:cNvSpPr txBox="1"/>
          <p:nvPr/>
        </p:nvSpPr>
        <p:spPr>
          <a:xfrm>
            <a:off x="-1464" y="0"/>
            <a:ext cx="12193464"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chaleur de réaction en solution aqueuse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24C053D5-7A27-2F84-D372-5CCBC0BF2D98}"/>
              </a:ext>
            </a:extLst>
          </p:cNvPr>
          <p:cNvSpPr txBox="1"/>
          <p:nvPr/>
        </p:nvSpPr>
        <p:spPr>
          <a:xfrm>
            <a:off x="0" y="543490"/>
            <a:ext cx="12192000" cy="175727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chaleur d'une réaction est proportionnelle à la masse de la substance impliquée ainsi qu'à l'écart de température observé et à la nature de la substance.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Ainsi, pour calculer la quantité d’énergie transférée ou dégagée sous forme de chaleur, on utilise la relation suivante: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01A72812-4A72-351F-C0D4-2B6A49C731CF}"/>
              </a:ext>
            </a:extLst>
          </p:cNvPr>
          <p:cNvGraphicFramePr>
            <a:graphicFrameLocks noGrp="1"/>
          </p:cNvGraphicFramePr>
          <p:nvPr>
            <p:extLst>
              <p:ext uri="{D42A27DB-BD31-4B8C-83A1-F6EECF244321}">
                <p14:modId xmlns:p14="http://schemas.microsoft.com/office/powerpoint/2010/main" val="4127950181"/>
              </p:ext>
            </p:extLst>
          </p:nvPr>
        </p:nvGraphicFramePr>
        <p:xfrm>
          <a:off x="-1464" y="2399377"/>
          <a:ext cx="12114333" cy="1847469"/>
        </p:xfrm>
        <a:graphic>
          <a:graphicData uri="http://schemas.openxmlformats.org/drawingml/2006/table">
            <a:tbl>
              <a:tblPr firstRow="1" firstCol="1" bandRow="1">
                <a:tableStyleId>{5C22544A-7EE6-4342-B048-85BDC9FD1C3A}</a:tableStyleId>
              </a:tblPr>
              <a:tblGrid>
                <a:gridCol w="2278333">
                  <a:extLst>
                    <a:ext uri="{9D8B030D-6E8A-4147-A177-3AD203B41FA5}">
                      <a16:colId xmlns:a16="http://schemas.microsoft.com/office/drawing/2014/main" val="1950623093"/>
                    </a:ext>
                  </a:extLst>
                </a:gridCol>
                <a:gridCol w="9836000">
                  <a:extLst>
                    <a:ext uri="{9D8B030D-6E8A-4147-A177-3AD203B41FA5}">
                      <a16:colId xmlns:a16="http://schemas.microsoft.com/office/drawing/2014/main" val="1723599794"/>
                    </a:ext>
                  </a:extLst>
                </a:gridCol>
              </a:tblGrid>
              <a:tr h="0">
                <a:tc>
                  <a:txBody>
                    <a:bodyPr/>
                    <a:lstStyle/>
                    <a:p>
                      <a:pPr algn="just">
                        <a:lnSpc>
                          <a:spcPct val="107000"/>
                        </a:lnSpc>
                        <a:spcAft>
                          <a:spcPts val="800"/>
                        </a:spcAft>
                      </a:pPr>
                      <a:r>
                        <a:rPr lang="fr-FR" sz="2400">
                          <a:solidFill>
                            <a:schemeClr val="tx1"/>
                          </a:solidFill>
                          <a:effectLst/>
                          <a:latin typeface="Comic Sans MS" panose="030F0702030302020204" pitchFamily="66" charset="0"/>
                        </a:rPr>
                        <a:t>Q = m×c×△T</a:t>
                      </a:r>
                      <a:endParaRPr lang="fr-FR" sz="24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107000"/>
                        </a:lnSpc>
                        <a:spcAft>
                          <a:spcPts val="800"/>
                        </a:spcAft>
                      </a:pPr>
                      <a:r>
                        <a:rPr lang="fr-FR" sz="2400" dirty="0">
                          <a:solidFill>
                            <a:schemeClr val="tx1"/>
                          </a:solidFill>
                          <a:effectLst/>
                          <a:latin typeface="Comic Sans MS" panose="030F0702030302020204" pitchFamily="66" charset="0"/>
                        </a:rPr>
                        <a:t>Q: Quantité d'énergie transférée en joules (J)</a:t>
                      </a:r>
                    </a:p>
                    <a:p>
                      <a:pPr>
                        <a:lnSpc>
                          <a:spcPct val="107000"/>
                        </a:lnSpc>
                        <a:spcAft>
                          <a:spcPts val="800"/>
                        </a:spcAft>
                      </a:pPr>
                      <a:r>
                        <a:rPr lang="fr-FR" sz="2400" dirty="0">
                          <a:solidFill>
                            <a:schemeClr val="tx1"/>
                          </a:solidFill>
                          <a:effectLst/>
                          <a:latin typeface="Comic Sans MS" panose="030F0702030302020204" pitchFamily="66" charset="0"/>
                        </a:rPr>
                        <a:t>m: Masse de la substance en grammes (g)</a:t>
                      </a:r>
                    </a:p>
                    <a:p>
                      <a:pPr>
                        <a:lnSpc>
                          <a:spcPct val="107000"/>
                        </a:lnSpc>
                        <a:spcAft>
                          <a:spcPts val="800"/>
                        </a:spcAft>
                      </a:pPr>
                      <a:r>
                        <a:rPr lang="fr-FR" sz="2400" dirty="0">
                          <a:solidFill>
                            <a:schemeClr val="tx1"/>
                          </a:solidFill>
                          <a:effectLst/>
                          <a:latin typeface="Comic Sans MS" panose="030F0702030302020204" pitchFamily="66" charset="0"/>
                        </a:rPr>
                        <a:t>c: Capacité thermique de la substance en J.kg</a:t>
                      </a:r>
                      <a:r>
                        <a:rPr lang="fr-FR" sz="2400" baseline="30000" dirty="0">
                          <a:solidFill>
                            <a:schemeClr val="tx1"/>
                          </a:solidFill>
                          <a:effectLst/>
                          <a:latin typeface="Comic Sans MS" panose="030F0702030302020204" pitchFamily="66" charset="0"/>
                        </a:rPr>
                        <a:t>-1</a:t>
                      </a:r>
                      <a:r>
                        <a:rPr lang="fr-FR" sz="2400" dirty="0">
                          <a:solidFill>
                            <a:schemeClr val="tx1"/>
                          </a:solidFill>
                          <a:effectLst/>
                          <a:latin typeface="Comic Sans MS" panose="030F0702030302020204" pitchFamily="66" charset="0"/>
                        </a:rPr>
                        <a:t>·K</a:t>
                      </a:r>
                      <a:r>
                        <a:rPr lang="fr-FR" sz="2400" baseline="30000" dirty="0">
                          <a:solidFill>
                            <a:schemeClr val="tx1"/>
                          </a:solidFill>
                          <a:effectLst/>
                          <a:latin typeface="Comic Sans MS" panose="030F0702030302020204" pitchFamily="66" charset="0"/>
                        </a:rPr>
                        <a:t>-1</a:t>
                      </a:r>
                      <a:endParaRPr lang="fr-FR" sz="2400" dirty="0">
                        <a:solidFill>
                          <a:schemeClr val="tx1"/>
                        </a:solidFill>
                        <a:effectLst/>
                        <a:latin typeface="Comic Sans MS" panose="030F0702030302020204" pitchFamily="66" charset="0"/>
                      </a:endParaRPr>
                    </a:p>
                    <a:p>
                      <a:pPr>
                        <a:lnSpc>
                          <a:spcPct val="107000"/>
                        </a:lnSpc>
                        <a:spcAft>
                          <a:spcPts val="800"/>
                        </a:spcAft>
                      </a:pPr>
                      <a:r>
                        <a:rPr lang="fr-FR" sz="2400" dirty="0">
                          <a:solidFill>
                            <a:schemeClr val="tx1"/>
                          </a:solidFill>
                          <a:effectLst/>
                          <a:latin typeface="Comic Sans MS" panose="030F0702030302020204" pitchFamily="66" charset="0"/>
                        </a:rPr>
                        <a:t>△T: représente la variation de température (</a:t>
                      </a:r>
                      <a:r>
                        <a:rPr lang="fr-FR" sz="2400" dirty="0" err="1">
                          <a:solidFill>
                            <a:schemeClr val="tx1"/>
                          </a:solidFill>
                          <a:effectLst/>
                          <a:latin typeface="Comic Sans MS" panose="030F0702030302020204" pitchFamily="66" charset="0"/>
                        </a:rPr>
                        <a:t>T</a:t>
                      </a:r>
                      <a:r>
                        <a:rPr lang="fr-FR" sz="2400" baseline="-25000" dirty="0" err="1">
                          <a:solidFill>
                            <a:schemeClr val="tx1"/>
                          </a:solidFill>
                          <a:effectLst/>
                          <a:latin typeface="Comic Sans MS" panose="030F0702030302020204" pitchFamily="66" charset="0"/>
                        </a:rPr>
                        <a:t>finale</a:t>
                      </a:r>
                      <a:r>
                        <a:rPr lang="fr-FR" sz="2400" dirty="0" err="1">
                          <a:solidFill>
                            <a:schemeClr val="tx1"/>
                          </a:solidFill>
                          <a:effectLst/>
                          <a:latin typeface="Comic Sans MS" panose="030F0702030302020204" pitchFamily="66" charset="0"/>
                        </a:rPr>
                        <a:t>−T</a:t>
                      </a:r>
                      <a:r>
                        <a:rPr lang="fr-FR" sz="2400" baseline="-25000" dirty="0" err="1">
                          <a:solidFill>
                            <a:schemeClr val="tx1"/>
                          </a:solidFill>
                          <a:effectLst/>
                          <a:latin typeface="Comic Sans MS" panose="030F0702030302020204" pitchFamily="66" charset="0"/>
                        </a:rPr>
                        <a:t>initiale</a:t>
                      </a:r>
                      <a:r>
                        <a:rPr lang="fr-FR" sz="2400" dirty="0">
                          <a:solidFill>
                            <a:schemeClr val="tx1"/>
                          </a:solidFill>
                          <a:effectLst/>
                          <a:latin typeface="Comic Sans MS" panose="030F0702030302020204" pitchFamily="66" charset="0"/>
                        </a:rPr>
                        <a:t>) en K</a:t>
                      </a:r>
                      <a:endParaRPr lang="fr-FR" sz="2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9296584"/>
                  </a:ext>
                </a:extLst>
              </a:tr>
            </a:tbl>
          </a:graphicData>
        </a:graphic>
      </p:graphicFrame>
      <p:sp>
        <p:nvSpPr>
          <p:cNvPr id="9" name="Rectangle 1">
            <a:extLst>
              <a:ext uri="{FF2B5EF4-FFF2-40B4-BE49-F238E27FC236}">
                <a16:creationId xmlns:a16="http://schemas.microsoft.com/office/drawing/2014/main" id="{05414500-0B21-7B1D-2E61-C3AFE9385822}"/>
              </a:ext>
            </a:extLst>
          </p:cNvPr>
          <p:cNvSpPr>
            <a:spLocks noChangeArrowheads="1"/>
          </p:cNvSpPr>
          <p:nvPr/>
        </p:nvSpPr>
        <p:spPr bwMode="auto">
          <a:xfrm>
            <a:off x="2992438" y="34337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a:extLst>
              <a:ext uri="{FF2B5EF4-FFF2-40B4-BE49-F238E27FC236}">
                <a16:creationId xmlns:a16="http://schemas.microsoft.com/office/drawing/2014/main" id="{38EAB889-A042-CF74-682F-025EFCF7A774}"/>
              </a:ext>
            </a:extLst>
          </p:cNvPr>
          <p:cNvSpPr txBox="1"/>
          <p:nvPr/>
        </p:nvSpPr>
        <p:spPr>
          <a:xfrm>
            <a:off x="-1465" y="4431490"/>
            <a:ext cx="12191999" cy="185986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Cette formule s'emploie pour une seule substance à la fois. Toutefois, puisque l'énergie Q se conserve lors des transferts, on peut considérer la relation suivante: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b="1" dirty="0" err="1">
                <a:effectLst/>
                <a:latin typeface="Comic Sans MS" panose="030F0702030302020204" pitchFamily="66" charset="0"/>
                <a:ea typeface="Calibri" panose="020F0502020204030204" pitchFamily="34" charset="0"/>
                <a:cs typeface="Arial" panose="020B0604020202020204" pitchFamily="34" charset="0"/>
              </a:rPr>
              <a:t>Q</a:t>
            </a:r>
            <a:r>
              <a:rPr lang="fr-FR" sz="2400" b="1" baseline="-25000" dirty="0" err="1">
                <a:effectLst/>
                <a:latin typeface="Comic Sans MS" panose="030F0702030302020204" pitchFamily="66" charset="0"/>
                <a:ea typeface="Calibri" panose="020F0502020204030204" pitchFamily="34" charset="0"/>
                <a:cs typeface="Arial" panose="020B0604020202020204" pitchFamily="34" charset="0"/>
              </a:rPr>
              <a:t>dégagée</a:t>
            </a:r>
            <a:r>
              <a:rPr lang="fr-FR" sz="2400" b="1" dirty="0">
                <a:effectLst/>
                <a:latin typeface="Comic Sans MS" panose="030F0702030302020204" pitchFamily="66" charset="0"/>
                <a:ea typeface="Calibri" panose="020F0502020204030204" pitchFamily="34" charset="0"/>
                <a:cs typeface="Arial" panose="020B0604020202020204" pitchFamily="34" charset="0"/>
              </a:rPr>
              <a:t> = +</a:t>
            </a:r>
            <a:r>
              <a:rPr lang="fr-FR" sz="2400" b="1" dirty="0" err="1">
                <a:effectLst/>
                <a:latin typeface="Comic Sans MS" panose="030F0702030302020204" pitchFamily="66" charset="0"/>
                <a:ea typeface="Calibri" panose="020F0502020204030204" pitchFamily="34" charset="0"/>
                <a:cs typeface="Arial" panose="020B0604020202020204" pitchFamily="34" charset="0"/>
              </a:rPr>
              <a:t>Q</a:t>
            </a:r>
            <a:r>
              <a:rPr lang="fr-FR" sz="2400" b="1" baseline="-25000" dirty="0" err="1">
                <a:effectLst/>
                <a:latin typeface="Comic Sans MS" panose="030F0702030302020204" pitchFamily="66" charset="0"/>
                <a:ea typeface="Calibri" panose="020F0502020204030204" pitchFamily="34" charset="0"/>
                <a:cs typeface="Arial" panose="020B0604020202020204" pitchFamily="34" charset="0"/>
              </a:rPr>
              <a:t>absorbée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94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8F148B54-CBC5-EDEC-7B0C-28E41ED70213}"/>
              </a:ext>
            </a:extLst>
          </p:cNvPr>
          <p:cNvSpPr txBox="1"/>
          <p:nvPr/>
        </p:nvSpPr>
        <p:spPr>
          <a:xfrm>
            <a:off x="-1465" y="0"/>
            <a:ext cx="12191999"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Détermination de l'énergie échangée</a:t>
            </a:r>
            <a:endParaRPr lang="fr-FR" sz="3200" dirty="0"/>
          </a:p>
        </p:txBody>
      </p:sp>
      <p:pic>
        <p:nvPicPr>
          <p:cNvPr id="5" name="Image 4" descr="Calorímetro em Plástico e Alumínio EF-1014A">
            <a:hlinkClick r:id="rId3" tgtFrame="&quot;_blank&quot;"/>
            <a:extLst>
              <a:ext uri="{FF2B5EF4-FFF2-40B4-BE49-F238E27FC236}">
                <a16:creationId xmlns:a16="http://schemas.microsoft.com/office/drawing/2014/main" id="{628FE9A7-B3B6-F19F-87E6-B9AB2BF645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4805" y="1048968"/>
            <a:ext cx="2611029" cy="3215298"/>
          </a:xfrm>
          <a:prstGeom prst="rect">
            <a:avLst/>
          </a:prstGeom>
          <a:noFill/>
          <a:ln>
            <a:noFill/>
          </a:ln>
        </p:spPr>
      </p:pic>
      <p:sp>
        <p:nvSpPr>
          <p:cNvPr id="8" name="ZoneTexte 7">
            <a:extLst>
              <a:ext uri="{FF2B5EF4-FFF2-40B4-BE49-F238E27FC236}">
                <a16:creationId xmlns:a16="http://schemas.microsoft.com/office/drawing/2014/main" id="{3BB592C7-4298-22FF-A677-779CE9B34445}"/>
              </a:ext>
            </a:extLst>
          </p:cNvPr>
          <p:cNvSpPr txBox="1"/>
          <p:nvPr/>
        </p:nvSpPr>
        <p:spPr>
          <a:xfrm>
            <a:off x="-2930" y="822373"/>
            <a:ext cx="9252438" cy="383573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détermination des énergies massiques de changement d'état peut s'effectuer dans un calorimètre en utilisant la méthode des mélanges.</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Considérons un glaçon (eau solide) de masse m à la température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plongé dans une masse m' d'eau (eau liquide) à la température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et contenue dans un calorimètre.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Lorsque que le glaçon a entièrement fondu et que la température finale de l'ensemble est stabilisée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on peut alors déterminer les énergies échangées.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4A8691BA-69DB-777D-6C26-3F4D785A73E8}"/>
              </a:ext>
            </a:extLst>
          </p:cNvPr>
          <p:cNvPicPr>
            <a:picLocks noChangeAspect="1"/>
          </p:cNvPicPr>
          <p:nvPr/>
        </p:nvPicPr>
        <p:blipFill>
          <a:blip r:embed="rId5"/>
          <a:stretch>
            <a:fillRect/>
          </a:stretch>
        </p:blipFill>
        <p:spPr>
          <a:xfrm>
            <a:off x="1856642" y="4675697"/>
            <a:ext cx="8475784" cy="2193420"/>
          </a:xfrm>
          <a:prstGeom prst="rect">
            <a:avLst/>
          </a:prstGeom>
        </p:spPr>
      </p:pic>
    </p:spTree>
    <p:extLst>
      <p:ext uri="{BB962C8B-B14F-4D97-AF65-F5344CB8AC3E}">
        <p14:creationId xmlns:p14="http://schemas.microsoft.com/office/powerpoint/2010/main" val="9145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8ABB48C2-A5E9-39CA-7208-127857082517}"/>
              </a:ext>
            </a:extLst>
          </p:cNvPr>
          <p:cNvSpPr txBox="1"/>
          <p:nvPr/>
        </p:nvSpPr>
        <p:spPr>
          <a:xfrm>
            <a:off x="0" y="12246"/>
            <a:ext cx="12192000" cy="541007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Avec cette méthode, la somme des énergies échangées entre les différentes parties du système isolée est nulle, et on a alors: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dirty="0">
                <a:effectLst/>
                <a:latin typeface="Comic Sans MS" panose="030F0702030302020204" pitchFamily="66" charset="0"/>
                <a:ea typeface="Calibri" panose="020F0502020204030204" pitchFamily="34" charset="0"/>
                <a:cs typeface="Arial" panose="020B0604020202020204" pitchFamily="34" charset="0"/>
              </a:rPr>
              <a:t>Q</a:t>
            </a:r>
            <a:r>
              <a:rPr lang="fr-FR" sz="28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800" b="1" dirty="0">
                <a:effectLst/>
                <a:latin typeface="Comic Sans MS" panose="030F0702030302020204" pitchFamily="66" charset="0"/>
                <a:ea typeface="Calibri" panose="020F0502020204030204" pitchFamily="34" charset="0"/>
                <a:cs typeface="Arial" panose="020B0604020202020204" pitchFamily="34" charset="0"/>
              </a:rPr>
              <a:t> + Q</a:t>
            </a:r>
            <a:r>
              <a:rPr lang="fr-FR" sz="28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800" b="1" dirty="0">
                <a:effectLst/>
                <a:latin typeface="Comic Sans MS" panose="030F0702030302020204" pitchFamily="66" charset="0"/>
                <a:ea typeface="Calibri" panose="020F0502020204030204" pitchFamily="34" charset="0"/>
                <a:cs typeface="Arial" panose="020B0604020202020204" pitchFamily="34" charset="0"/>
              </a:rPr>
              <a:t> + Q</a:t>
            </a:r>
            <a:r>
              <a:rPr lang="fr-FR" sz="2800" b="1"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800" b="1" dirty="0">
                <a:effectLst/>
                <a:latin typeface="Comic Sans MS" panose="030F0702030302020204" pitchFamily="66" charset="0"/>
                <a:ea typeface="Calibri" panose="020F0502020204030204" pitchFamily="34" charset="0"/>
                <a:cs typeface="Arial" panose="020B0604020202020204" pitchFamily="34" charset="0"/>
              </a:rPr>
              <a:t> + Q</a:t>
            </a:r>
            <a:r>
              <a:rPr lang="fr-FR" sz="2800" b="1"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800" b="1" dirty="0">
                <a:effectLst/>
                <a:latin typeface="Comic Sans MS" panose="030F0702030302020204" pitchFamily="66" charset="0"/>
                <a:ea typeface="Calibri" panose="020F0502020204030204" pitchFamily="34" charset="0"/>
                <a:cs typeface="Arial" panose="020B0604020202020204" pitchFamily="34" charset="0"/>
              </a:rPr>
              <a:t> + Q</a:t>
            </a:r>
            <a:r>
              <a:rPr lang="fr-FR" sz="2800" b="1" baseline="-25000" dirty="0">
                <a:effectLst/>
                <a:latin typeface="Comic Sans MS" panose="030F0702030302020204" pitchFamily="66" charset="0"/>
                <a:ea typeface="Calibri" panose="020F0502020204030204" pitchFamily="34" charset="0"/>
                <a:cs typeface="Arial" panose="020B0604020202020204" pitchFamily="34" charset="0"/>
              </a:rPr>
              <a:t>5</a:t>
            </a:r>
            <a:r>
              <a:rPr lang="fr-FR" sz="2800" b="1" dirty="0">
                <a:effectLst/>
                <a:latin typeface="Comic Sans MS" panose="030F0702030302020204" pitchFamily="66" charset="0"/>
                <a:ea typeface="Calibri" panose="020F0502020204030204" pitchFamily="34" charset="0"/>
                <a:cs typeface="Arial" panose="020B0604020202020204" pitchFamily="34" charset="0"/>
              </a:rPr>
              <a:t> = 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absorbée par le glaçon pour passer de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à 0°C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&gt; 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 </a:t>
            </a:r>
            <a:r>
              <a:rPr lang="fr-FR" sz="2400" dirty="0" err="1">
                <a:effectLst/>
                <a:latin typeface="Comic Sans MS" panose="030F0702030302020204" pitchFamily="66" charset="0"/>
                <a:ea typeface="Calibri" panose="020F0502020204030204" pitchFamily="34" charset="0"/>
                <a:cs typeface="Arial" panose="020B0604020202020204" pitchFamily="34" charset="0"/>
              </a:rPr>
              <a:t>m.L</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f</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de fusion du glaçon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&gt; 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absorbée par la masse m d'eau pour passer de 0°C à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400" dirty="0">
                <a:effectLst/>
                <a:latin typeface="Comic Sans MS" panose="030F0702030302020204" pitchFamily="66" charset="0"/>
                <a:ea typeface="Calibri" panose="020F0502020204030204" pitchFamily="34" charset="0"/>
                <a:cs typeface="Arial" panose="020B0604020202020204" pitchFamily="34" charset="0"/>
              </a:rPr>
              <a:t> &gt; 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cédée par la masse m' d'eau pour passer de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à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400" dirty="0">
                <a:effectLst/>
                <a:latin typeface="Comic Sans MS" panose="030F0702030302020204" pitchFamily="66" charset="0"/>
                <a:ea typeface="Calibri" panose="020F0502020204030204" pitchFamily="34" charset="0"/>
                <a:cs typeface="Arial" panose="020B0604020202020204" pitchFamily="34" charset="0"/>
              </a:rPr>
              <a:t> &lt; 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5</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cédée par le calorimètre pour passer de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à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5</a:t>
            </a:r>
            <a:r>
              <a:rPr lang="fr-FR" sz="2400" dirty="0">
                <a:effectLst/>
                <a:latin typeface="Comic Sans MS" panose="030F0702030302020204" pitchFamily="66" charset="0"/>
                <a:ea typeface="Calibri" panose="020F0502020204030204" pitchFamily="34" charset="0"/>
                <a:cs typeface="Arial" panose="020B0604020202020204" pitchFamily="34" charset="0"/>
              </a:rPr>
              <a:t> &lt; 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err="1">
                <a:effectLst/>
                <a:latin typeface="Comic Sans MS" panose="030F0702030302020204" pitchFamily="66" charset="0"/>
                <a:ea typeface="Calibri" panose="020F0502020204030204" pitchFamily="34" charset="0"/>
                <a:cs typeface="Arial" panose="020B0604020202020204" pitchFamily="34" charset="0"/>
              </a:rPr>
              <a:t>L</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f</a:t>
            </a:r>
            <a:r>
              <a:rPr lang="fr-FR" sz="2400" dirty="0">
                <a:effectLst/>
                <a:latin typeface="Comic Sans MS" panose="030F0702030302020204" pitchFamily="66" charset="0"/>
                <a:ea typeface="Calibri" panose="020F0502020204030204" pitchFamily="34" charset="0"/>
                <a:cs typeface="Arial" panose="020B0604020202020204" pitchFamily="34" charset="0"/>
              </a:rPr>
              <a:t>: (J.kg</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massique de fusion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F7FA3D7E-6543-1E0A-3670-60886AD84C83}"/>
              </a:ext>
            </a:extLst>
          </p:cNvPr>
          <p:cNvSpPr txBox="1"/>
          <p:nvPr/>
        </p:nvSpPr>
        <p:spPr>
          <a:xfrm>
            <a:off x="0" y="5529394"/>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Avec cette méthode on peut ainsi estimer l'énergie de fusion (chaleur latente de fusion) de la glace. ce sera l'objet d'une séance de travail expérimental.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545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2975752A-FE5E-335F-175E-F438D0881752}"/>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systèmes</a:t>
            </a:r>
            <a:endParaRPr lang="fr-FR" sz="3200" dirty="0"/>
          </a:p>
        </p:txBody>
      </p:sp>
      <p:pic>
        <p:nvPicPr>
          <p:cNvPr id="10" name="Image 9">
            <a:extLst>
              <a:ext uri="{FF2B5EF4-FFF2-40B4-BE49-F238E27FC236}">
                <a16:creationId xmlns:a16="http://schemas.microsoft.com/office/drawing/2014/main" id="{40549D3B-571F-FF72-14DE-54DC2AA96B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0415" y="602359"/>
            <a:ext cx="1333500" cy="1771650"/>
          </a:xfrm>
          <a:prstGeom prst="rect">
            <a:avLst/>
          </a:prstGeom>
          <a:noFill/>
          <a:ln>
            <a:noFill/>
          </a:ln>
        </p:spPr>
      </p:pic>
      <p:pic>
        <p:nvPicPr>
          <p:cNvPr id="11" name="Image 10">
            <a:extLst>
              <a:ext uri="{FF2B5EF4-FFF2-40B4-BE49-F238E27FC236}">
                <a16:creationId xmlns:a16="http://schemas.microsoft.com/office/drawing/2014/main" id="{8430E6CD-E19A-C23F-8EFC-86366CEF1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0415" y="2543174"/>
            <a:ext cx="1333500" cy="2066925"/>
          </a:xfrm>
          <a:prstGeom prst="rect">
            <a:avLst/>
          </a:prstGeom>
          <a:noFill/>
          <a:ln>
            <a:noFill/>
          </a:ln>
        </p:spPr>
      </p:pic>
      <p:pic>
        <p:nvPicPr>
          <p:cNvPr id="12" name="Image 11">
            <a:extLst>
              <a:ext uri="{FF2B5EF4-FFF2-40B4-BE49-F238E27FC236}">
                <a16:creationId xmlns:a16="http://schemas.microsoft.com/office/drawing/2014/main" id="{D4B829A8-C1B0-6ECB-6214-F0704192107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50415" y="4779264"/>
            <a:ext cx="1333500" cy="1588309"/>
          </a:xfrm>
          <a:prstGeom prst="rect">
            <a:avLst/>
          </a:prstGeom>
          <a:noFill/>
          <a:ln>
            <a:noFill/>
          </a:ln>
        </p:spPr>
      </p:pic>
      <p:sp>
        <p:nvSpPr>
          <p:cNvPr id="14" name="ZoneTexte 13">
            <a:extLst>
              <a:ext uri="{FF2B5EF4-FFF2-40B4-BE49-F238E27FC236}">
                <a16:creationId xmlns:a16="http://schemas.microsoft.com/office/drawing/2014/main" id="{A6649DD8-EECB-B192-F813-9C7610295DE0}"/>
              </a:ext>
            </a:extLst>
          </p:cNvPr>
          <p:cNvSpPr txBox="1"/>
          <p:nvPr/>
        </p:nvSpPr>
        <p:spPr>
          <a:xfrm>
            <a:off x="-2197" y="1153618"/>
            <a:ext cx="10652611" cy="830997"/>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Arial" panose="020B0604020202020204" pitchFamily="34" charset="0"/>
              </a:rPr>
              <a:t>Un système ouvert permet des échanges d'énergie et de matière avec le milieu environnant.</a:t>
            </a:r>
            <a:endParaRPr lang="fr-FR" sz="2400" dirty="0"/>
          </a:p>
        </p:txBody>
      </p:sp>
      <p:sp>
        <p:nvSpPr>
          <p:cNvPr id="16" name="ZoneTexte 15">
            <a:extLst>
              <a:ext uri="{FF2B5EF4-FFF2-40B4-BE49-F238E27FC236}">
                <a16:creationId xmlns:a16="http://schemas.microsoft.com/office/drawing/2014/main" id="{3D6F294B-9D0D-5797-A254-C5956E60E4FF}"/>
              </a:ext>
            </a:extLst>
          </p:cNvPr>
          <p:cNvSpPr txBox="1"/>
          <p:nvPr/>
        </p:nvSpPr>
        <p:spPr>
          <a:xfrm>
            <a:off x="-50554" y="3254715"/>
            <a:ext cx="10700968" cy="830997"/>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Un système fermé permet des échanges d'énergie avec le milieu environnant, mais aucun échange de matière n'est possible.</a:t>
            </a:r>
            <a:endParaRPr lang="fr-FR" sz="2400" dirty="0"/>
          </a:p>
        </p:txBody>
      </p:sp>
      <p:sp>
        <p:nvSpPr>
          <p:cNvPr id="18" name="ZoneTexte 17">
            <a:extLst>
              <a:ext uri="{FF2B5EF4-FFF2-40B4-BE49-F238E27FC236}">
                <a16:creationId xmlns:a16="http://schemas.microsoft.com/office/drawing/2014/main" id="{8EB11290-8091-FB25-7CF3-357A109762E3}"/>
              </a:ext>
            </a:extLst>
          </p:cNvPr>
          <p:cNvSpPr txBox="1"/>
          <p:nvPr/>
        </p:nvSpPr>
        <p:spPr>
          <a:xfrm>
            <a:off x="2930" y="5228322"/>
            <a:ext cx="10647483" cy="830997"/>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Un système isolé ne permet aucun échange avec le milieu, ni de matière ni d'énergie.</a:t>
            </a:r>
            <a:endParaRPr lang="fr-FR" sz="2400" dirty="0"/>
          </a:p>
        </p:txBody>
      </p:sp>
    </p:spTree>
    <p:extLst>
      <p:ext uri="{BB962C8B-B14F-4D97-AF65-F5344CB8AC3E}">
        <p14:creationId xmlns:p14="http://schemas.microsoft.com/office/powerpoint/2010/main" val="269772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32EAB542-12AB-D7DA-C1CC-ABB95904CDFD}"/>
              </a:ext>
            </a:extLst>
          </p:cNvPr>
          <p:cNvSpPr txBox="1"/>
          <p:nvPr/>
        </p:nvSpPr>
        <p:spPr>
          <a:xfrm>
            <a:off x="-1464"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 calorimètre</a:t>
            </a:r>
            <a:endParaRPr lang="fr-FR" sz="3200" dirty="0"/>
          </a:p>
        </p:txBody>
      </p:sp>
      <p:sp>
        <p:nvSpPr>
          <p:cNvPr id="7" name="ZoneTexte 6">
            <a:extLst>
              <a:ext uri="{FF2B5EF4-FFF2-40B4-BE49-F238E27FC236}">
                <a16:creationId xmlns:a16="http://schemas.microsoft.com/office/drawing/2014/main" id="{D640AC34-E260-4583-96FA-DC7BA69AA1C8}"/>
              </a:ext>
            </a:extLst>
          </p:cNvPr>
          <p:cNvSpPr txBox="1"/>
          <p:nvPr/>
        </p:nvSpPr>
        <p:spPr>
          <a:xfrm>
            <a:off x="0" y="578858"/>
            <a:ext cx="12190536"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 calorimètre est un système isolé qui permet de prendre les mesures nécessaires pour effectuer des calculs de calorimétrie.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descr="Physique à l'ENSCR : TP calorimétrie">
            <a:hlinkClick r:id="rId3" tgtFrame="&quot;_blank&quot;"/>
            <a:extLst>
              <a:ext uri="{FF2B5EF4-FFF2-40B4-BE49-F238E27FC236}">
                <a16:creationId xmlns:a16="http://schemas.microsoft.com/office/drawing/2014/main" id="{A5FD19EB-67BC-91AA-F3DD-9EE56FD9AC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973" y="1623960"/>
            <a:ext cx="4415051" cy="3959153"/>
          </a:xfrm>
          <a:prstGeom prst="rect">
            <a:avLst/>
          </a:prstGeom>
          <a:noFill/>
          <a:ln>
            <a:noFill/>
          </a:ln>
        </p:spPr>
      </p:pic>
      <p:sp>
        <p:nvSpPr>
          <p:cNvPr id="10" name="ZoneTexte 9">
            <a:extLst>
              <a:ext uri="{FF2B5EF4-FFF2-40B4-BE49-F238E27FC236}">
                <a16:creationId xmlns:a16="http://schemas.microsoft.com/office/drawing/2014/main" id="{A88A650E-A6AB-D1FF-A322-3C6EB29E7DBE}"/>
              </a:ext>
            </a:extLst>
          </p:cNvPr>
          <p:cNvSpPr txBox="1"/>
          <p:nvPr/>
        </p:nvSpPr>
        <p:spPr>
          <a:xfrm>
            <a:off x="-1" y="1472361"/>
            <a:ext cx="7634806" cy="423090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Après avoir ajouté les substances dans le calorimètre et avoir refermé hermétiquement ce dernier, on mesure la température de l'eau</a:t>
            </a:r>
            <a:r>
              <a:rPr lang="fr-FR" sz="2400" dirty="0">
                <a:latin typeface="Comic Sans MS" panose="030F0702030302020204" pitchFamily="66" charset="0"/>
                <a:ea typeface="Calibri" panose="020F0502020204030204" pitchFamily="34" charset="0"/>
                <a:cs typeface="Arial" panose="020B0604020202020204" pitchFamily="34" charset="0"/>
              </a:rPr>
              <a:t> pendant la transformation.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la transformation dégage de la chaleur, la température de l'eau monte: la transformation est exothermique.</a:t>
            </a:r>
          </a:p>
          <a:p>
            <a:pPr algn="just">
              <a:lnSpc>
                <a:spcPct val="107000"/>
              </a:lnSpc>
              <a:spcAft>
                <a:spcPts val="800"/>
              </a:spcAft>
            </a:pPr>
            <a:r>
              <a:rPr lang="fr-FR" sz="2400" dirty="0">
                <a:latin typeface="Comic Sans MS" panose="030F0702030302020204" pitchFamily="66" charset="0"/>
                <a:ea typeface="Calibri" panose="020F0502020204030204" pitchFamily="34" charset="0"/>
                <a:cs typeface="Arial" panose="020B0604020202020204" pitchFamily="34" charset="0"/>
              </a:rPr>
              <a:t>S'</a:t>
            </a:r>
            <a:r>
              <a:rPr lang="fr-FR" sz="2400" dirty="0">
                <a:effectLst/>
                <a:latin typeface="Comic Sans MS" panose="030F0702030302020204" pitchFamily="66" charset="0"/>
                <a:ea typeface="Calibri" panose="020F0502020204030204" pitchFamily="34" charset="0"/>
                <a:cs typeface="Arial" panose="020B0604020202020204" pitchFamily="34" charset="0"/>
              </a:rPr>
              <a:t>il s'agit d'une réaction endothermique, l'eau se refroidit, car elle transmet une partie de son énergie thermique à la transformation.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2E3263F5-71E1-1FF5-6C5C-D4409AD64DAB}"/>
              </a:ext>
            </a:extLst>
          </p:cNvPr>
          <p:cNvSpPr txBox="1"/>
          <p:nvPr/>
        </p:nvSpPr>
        <p:spPr>
          <a:xfrm>
            <a:off x="0" y="5891617"/>
            <a:ext cx="12190536"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Cette mesure de variation de température dans un système isolé permettra de déterminer l'énergie impliquée dans le transfert par la formule Q = </a:t>
            </a:r>
            <a:r>
              <a:rPr lang="fr-FR" sz="2400" dirty="0" err="1">
                <a:effectLst/>
                <a:latin typeface="Comic Sans MS" panose="030F0702030302020204" pitchFamily="66" charset="0"/>
                <a:ea typeface="Calibri" panose="020F0502020204030204" pitchFamily="34" charset="0"/>
                <a:cs typeface="Arial" panose="020B0604020202020204" pitchFamily="34" charset="0"/>
              </a:rPr>
              <a:t>m.c.ΔT</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560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B97A3E79-4E0C-AC6F-ED23-A4A81CA72B13}"/>
              </a:ext>
            </a:extLst>
          </p:cNvPr>
          <p:cNvSpPr txBox="1"/>
          <p:nvPr/>
        </p:nvSpPr>
        <p:spPr>
          <a:xfrm>
            <a:off x="-1465" y="0"/>
            <a:ext cx="12191999" cy="461665"/>
          </a:xfrm>
          <a:prstGeom prst="rect">
            <a:avLst/>
          </a:prstGeom>
          <a:noFill/>
        </p:spPr>
        <p:txBody>
          <a:bodyPr wrap="square">
            <a:spAutoFit/>
          </a:bodyPr>
          <a:lstStyle/>
          <a:p>
            <a:pPr algn="ct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 calcul de l'énergie transférée</a:t>
            </a:r>
            <a:endParaRPr lang="fr-FR" sz="2400" dirty="0"/>
          </a:p>
        </p:txBody>
      </p:sp>
      <p:sp>
        <p:nvSpPr>
          <p:cNvPr id="7" name="ZoneTexte 6">
            <a:extLst>
              <a:ext uri="{FF2B5EF4-FFF2-40B4-BE49-F238E27FC236}">
                <a16:creationId xmlns:a16="http://schemas.microsoft.com/office/drawing/2014/main" id="{39EDECE0-1F52-71A2-D6FB-7EAC13490953}"/>
              </a:ext>
            </a:extLst>
          </p:cNvPr>
          <p:cNvSpPr txBox="1"/>
          <p:nvPr/>
        </p:nvSpPr>
        <p:spPr>
          <a:xfrm>
            <a:off x="0" y="427184"/>
            <a:ext cx="12190534" cy="225343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Pour calculer l'énergie transférée entre deux systèmes, on suppose que la chaleur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donnée par un premier système est égale à la chaleur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reçue par le deuxième système. De ce fait, on peut considérer la relation suivante: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−Q</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 = Q</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−m</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×c</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b="1" dirty="0">
                <a:effectLst/>
                <a:latin typeface="Cambria Math" panose="02040503050406030204" pitchFamily="18" charset="0"/>
                <a:ea typeface="Calibri" panose="020F0502020204030204" pitchFamily="34" charset="0"/>
                <a:cs typeface="Cambria Math" panose="02040503050406030204" pitchFamily="18" charset="0"/>
              </a:rPr>
              <a:t>△</a:t>
            </a:r>
            <a:r>
              <a:rPr lang="fr-FR" sz="2400" b="1" dirty="0">
                <a:effectLst/>
                <a:latin typeface="Comic Sans MS" panose="030F0702030302020204" pitchFamily="66" charset="0"/>
                <a:ea typeface="Calibri" panose="020F0502020204030204" pitchFamily="34" charset="0"/>
                <a:cs typeface="Arial" panose="020B0604020202020204" pitchFamily="34" charset="0"/>
              </a:rPr>
              <a:t>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 = m</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×c</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b="1" dirty="0">
                <a:effectLst/>
                <a:latin typeface="Cambria Math" panose="02040503050406030204" pitchFamily="18" charset="0"/>
                <a:ea typeface="Calibri" panose="020F0502020204030204" pitchFamily="34" charset="0"/>
                <a:cs typeface="Cambria Math" panose="02040503050406030204" pitchFamily="18" charset="0"/>
              </a:rPr>
              <a:t>.△</a:t>
            </a:r>
            <a:r>
              <a:rPr lang="fr-FR" sz="2400" b="1" dirty="0">
                <a:effectLst/>
                <a:latin typeface="Comic Sans MS" panose="030F0702030302020204" pitchFamily="66" charset="0"/>
                <a:ea typeface="Calibri" panose="020F0502020204030204" pitchFamily="34" charset="0"/>
                <a:cs typeface="Arial" panose="020B0604020202020204" pitchFamily="34" charset="0"/>
              </a:rPr>
              <a:t>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ZoneTexte 8">
                <a:extLst>
                  <a:ext uri="{FF2B5EF4-FFF2-40B4-BE49-F238E27FC236}">
                    <a16:creationId xmlns:a16="http://schemas.microsoft.com/office/drawing/2014/main" id="{902776E4-DC01-FD06-C9FB-93EAB15EB650}"/>
                  </a:ext>
                </a:extLst>
              </p:cNvPr>
              <p:cNvSpPr txBox="1"/>
              <p:nvPr/>
            </p:nvSpPr>
            <p:spPr>
              <a:xfrm>
                <a:off x="-16120" y="2809640"/>
                <a:ext cx="12191999" cy="310745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utilisera la formule suivante pour calculer la température finale du système: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 m</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×c</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f</a:t>
                </a:r>
                <a:r>
                  <a:rPr lang="fr-FR" sz="2400" b="1" dirty="0">
                    <a:effectLst/>
                    <a:latin typeface="Comic Sans MS" panose="030F0702030302020204" pitchFamily="66" charset="0"/>
                    <a:ea typeface="Calibri" panose="020F0502020204030204" pitchFamily="34" charset="0"/>
                    <a:cs typeface="Arial" panose="020B0604020202020204" pitchFamily="34" charset="0"/>
                  </a:rPr>
                  <a:t>−T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i1</a:t>
                </a:r>
                <a:r>
                  <a:rPr lang="fr-FR" sz="2400" b="1" dirty="0">
                    <a:effectLst/>
                    <a:latin typeface="Comic Sans MS" panose="030F0702030302020204" pitchFamily="66" charset="0"/>
                    <a:ea typeface="Calibri" panose="020F0502020204030204" pitchFamily="34" charset="0"/>
                    <a:cs typeface="Arial" panose="020B0604020202020204" pitchFamily="34" charset="0"/>
                  </a:rPr>
                  <a:t>) = m</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×c×(T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f</a:t>
                </a:r>
                <a:r>
                  <a:rPr lang="fr-FR" sz="2400" b="1" dirty="0">
                    <a:effectLst/>
                    <a:latin typeface="Comic Sans MS" panose="030F0702030302020204" pitchFamily="66" charset="0"/>
                    <a:ea typeface="Calibri" panose="020F0502020204030204" pitchFamily="34" charset="0"/>
                    <a:cs typeface="Arial" panose="020B0604020202020204" pitchFamily="34" charset="0"/>
                  </a:rPr>
                  <a:t>−T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i2</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peut en déduire la température finale T</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f</a:t>
                </a:r>
                <a:r>
                  <a:rPr lang="fr-FR" sz="2400" dirty="0">
                    <a:effectLst/>
                    <a:latin typeface="Comic Sans MS" panose="030F0702030302020204" pitchFamily="66" charset="0"/>
                    <a:ea typeface="Calibri" panose="020F0502020204030204" pitchFamily="34" charset="0"/>
                    <a:cs typeface="Arial" panose="020B0604020202020204" pitchFamily="34" charset="0"/>
                  </a:rPr>
                  <a:t> du système à l'équilibre thermique: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T</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f</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f>
                        <m:fPr>
                          <m:ctrlPr>
                            <a:rPr lang="fr-FR" sz="2400" b="1"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m</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1</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1</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T</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i</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1</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m</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2</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2</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T</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i</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2</m:t>
                              </m:r>
                            </m:sub>
                          </m:sSub>
                        </m:num>
                        <m:den>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m</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1</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1</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m</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2</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2</m:t>
                              </m:r>
                            </m:sub>
                          </m:sSub>
                        </m:den>
                      </m:f>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ZoneTexte 8">
                <a:extLst>
                  <a:ext uri="{FF2B5EF4-FFF2-40B4-BE49-F238E27FC236}">
                    <a16:creationId xmlns:a16="http://schemas.microsoft.com/office/drawing/2014/main" id="{902776E4-DC01-FD06-C9FB-93EAB15EB650}"/>
                  </a:ext>
                </a:extLst>
              </p:cNvPr>
              <p:cNvSpPr txBox="1">
                <a:spLocks noRot="1" noChangeAspect="1" noMove="1" noResize="1" noEditPoints="1" noAdjustHandles="1" noChangeArrowheads="1" noChangeShapeType="1" noTextEdit="1"/>
              </p:cNvSpPr>
              <p:nvPr/>
            </p:nvSpPr>
            <p:spPr>
              <a:xfrm>
                <a:off x="-16120" y="2809640"/>
                <a:ext cx="12191999" cy="3107454"/>
              </a:xfrm>
              <a:prstGeom prst="rect">
                <a:avLst/>
              </a:prstGeom>
              <a:blipFill>
                <a:blip r:embed="rId3"/>
                <a:stretch>
                  <a:fillRect l="-750" t="-1373"/>
                </a:stretch>
              </a:blipFill>
            </p:spPr>
            <p:txBody>
              <a:bodyPr/>
              <a:lstStyle/>
              <a:p>
                <a:r>
                  <a:rPr lang="fr-FR">
                    <a:noFill/>
                  </a:rPr>
                  <a:t> </a:t>
                </a:r>
              </a:p>
            </p:txBody>
          </p:sp>
        </mc:Fallback>
      </mc:AlternateContent>
    </p:spTree>
    <p:extLst>
      <p:ext uri="{BB962C8B-B14F-4D97-AF65-F5344CB8AC3E}">
        <p14:creationId xmlns:p14="http://schemas.microsoft.com/office/powerpoint/2010/main" val="216152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C2423674-5083-B005-0CCA-AFEA7A61A474}"/>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Valeur en eau du calorimètre</a:t>
            </a:r>
            <a:endParaRPr lang="fr-FR" sz="3200" dirty="0"/>
          </a:p>
        </p:txBody>
      </p:sp>
      <mc:AlternateContent xmlns:mc="http://schemas.openxmlformats.org/markup-compatibility/2006">
        <mc:Choice xmlns:a14="http://schemas.microsoft.com/office/drawing/2010/main" Requires="a14">
          <p:graphicFrame>
            <p:nvGraphicFramePr>
              <p:cNvPr id="5" name="Tableau 4">
                <a:extLst>
                  <a:ext uri="{FF2B5EF4-FFF2-40B4-BE49-F238E27FC236}">
                    <a16:creationId xmlns:a16="http://schemas.microsoft.com/office/drawing/2014/main" id="{C9FC5FCF-F2E4-584A-951A-04922EA941D5}"/>
                  </a:ext>
                </a:extLst>
              </p:cNvPr>
              <p:cNvGraphicFramePr>
                <a:graphicFrameLocks noGrp="1"/>
              </p:cNvGraphicFramePr>
              <p:nvPr>
                <p:extLst>
                  <p:ext uri="{D42A27DB-BD31-4B8C-83A1-F6EECF244321}">
                    <p14:modId xmlns:p14="http://schemas.microsoft.com/office/powerpoint/2010/main" val="4184814693"/>
                  </p:ext>
                </p:extLst>
              </p:nvPr>
            </p:nvGraphicFramePr>
            <p:xfrm>
              <a:off x="201706" y="2054065"/>
              <a:ext cx="11788588" cy="1548003"/>
            </p:xfrm>
            <a:graphic>
              <a:graphicData uri="http://schemas.openxmlformats.org/drawingml/2006/table">
                <a:tbl>
                  <a:tblPr firstRow="1" firstCol="1" bandRow="1">
                    <a:tableStyleId>{5C22544A-7EE6-4342-B048-85BDC9FD1C3A}</a:tableStyleId>
                  </a:tblPr>
                  <a:tblGrid>
                    <a:gridCol w="2205317">
                      <a:extLst>
                        <a:ext uri="{9D8B030D-6E8A-4147-A177-3AD203B41FA5}">
                          <a16:colId xmlns:a16="http://schemas.microsoft.com/office/drawing/2014/main" val="1586036278"/>
                        </a:ext>
                      </a:extLst>
                    </a:gridCol>
                    <a:gridCol w="9583271">
                      <a:extLst>
                        <a:ext uri="{9D8B030D-6E8A-4147-A177-3AD203B41FA5}">
                          <a16:colId xmlns:a16="http://schemas.microsoft.com/office/drawing/2014/main" val="3478250094"/>
                        </a:ext>
                      </a:extLst>
                    </a:gridCol>
                  </a:tblGrid>
                  <a:tr h="0">
                    <a:tc>
                      <a:txBody>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smtClean="0">
                                    <a:solidFill>
                                      <a:schemeClr val="tx1"/>
                                    </a:solidFill>
                                    <a:effectLst/>
                                    <a:latin typeface="Symbol" panose="05050102010706020507" pitchFamily="18" charset="2"/>
                                  </a:rPr>
                                  <m:t>m</m:t>
                                </m:r>
                                <m:r>
                                  <m:rPr>
                                    <m:nor/>
                                  </m:rPr>
                                  <a:rPr lang="fr-FR" sz="2800" smtClean="0">
                                    <a:solidFill>
                                      <a:schemeClr val="tx1"/>
                                    </a:solidFill>
                                    <a:effectLst/>
                                    <a:latin typeface="Comic Sans MS" panose="030F0702030302020204" pitchFamily="66" charset="0"/>
                                  </a:rPr>
                                  <m:t> = </m:t>
                                </m:r>
                                <m:f>
                                  <m:fPr>
                                    <m:ctrlPr>
                                      <a:rPr lang="fr-FR" sz="2800" i="1">
                                        <a:solidFill>
                                          <a:schemeClr val="tx1"/>
                                        </a:solidFill>
                                        <a:effectLst/>
                                        <a:latin typeface="Cambria Math" panose="02040503050406030204" pitchFamily="18" charset="0"/>
                                      </a:rPr>
                                    </m:ctrlPr>
                                  </m:fPr>
                                  <m:num>
                                    <m:sSub>
                                      <m:sSubPr>
                                        <m:ctrlPr>
                                          <a:rPr lang="fr-FR" sz="2800" i="1">
                                            <a:solidFill>
                                              <a:schemeClr val="tx1"/>
                                            </a:solidFill>
                                            <a:effectLst/>
                                            <a:latin typeface="Cambria Math" panose="02040503050406030204" pitchFamily="18" charset="0"/>
                                          </a:rPr>
                                        </m:ctrlPr>
                                      </m:sSubPr>
                                      <m:e>
                                        <m:r>
                                          <m:rPr>
                                            <m:nor/>
                                          </m:rPr>
                                          <a:rPr lang="fr-FR" sz="2800">
                                            <a:solidFill>
                                              <a:schemeClr val="tx1"/>
                                            </a:solidFill>
                                            <a:effectLst/>
                                            <a:latin typeface="Comic Sans MS" panose="030F0702030302020204" pitchFamily="66" charset="0"/>
                                          </a:rPr>
                                          <m:t>C</m:t>
                                        </m:r>
                                      </m:e>
                                      <m:sub>
                                        <m:r>
                                          <m:rPr>
                                            <m:nor/>
                                          </m:rPr>
                                          <a:rPr lang="fr-FR" sz="2800">
                                            <a:solidFill>
                                              <a:schemeClr val="tx1"/>
                                            </a:solidFill>
                                            <a:effectLst/>
                                            <a:latin typeface="Comic Sans MS" panose="030F0702030302020204" pitchFamily="66" charset="0"/>
                                          </a:rPr>
                                          <m:t>m</m:t>
                                        </m:r>
                                      </m:sub>
                                    </m:sSub>
                                  </m:num>
                                  <m:den>
                                    <m:sSub>
                                      <m:sSubPr>
                                        <m:ctrlPr>
                                          <a:rPr lang="fr-FR" sz="2800" i="1">
                                            <a:solidFill>
                                              <a:schemeClr val="tx1"/>
                                            </a:solidFill>
                                            <a:effectLst/>
                                            <a:latin typeface="Cambria Math" panose="02040503050406030204" pitchFamily="18" charset="0"/>
                                          </a:rPr>
                                        </m:ctrlPr>
                                      </m:sSubPr>
                                      <m:e>
                                        <m:r>
                                          <m:rPr>
                                            <m:nor/>
                                          </m:rPr>
                                          <a:rPr lang="fr-FR" sz="2800">
                                            <a:solidFill>
                                              <a:schemeClr val="tx1"/>
                                            </a:solidFill>
                                            <a:effectLst/>
                                            <a:latin typeface="Comic Sans MS" panose="030F0702030302020204" pitchFamily="66" charset="0"/>
                                          </a:rPr>
                                          <m:t>c</m:t>
                                        </m:r>
                                      </m:e>
                                      <m:sub>
                                        <m:r>
                                          <m:rPr>
                                            <m:nor/>
                                          </m:rPr>
                                          <a:rPr lang="fr-FR" sz="2800">
                                            <a:solidFill>
                                              <a:schemeClr val="tx1"/>
                                            </a:solidFill>
                                            <a:effectLst/>
                                            <a:latin typeface="Comic Sans MS" panose="030F0702030302020204" pitchFamily="66" charset="0"/>
                                          </a:rPr>
                                          <m:t>eau</m:t>
                                        </m:r>
                                      </m:sub>
                                    </m:sSub>
                                  </m:den>
                                </m:f>
                              </m:oMath>
                            </m:oMathPara>
                          </a14:m>
                          <a:endParaRPr lang="fr-FR" sz="2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14:m>
                            <m:oMath xmlns:m="http://schemas.openxmlformats.org/officeDocument/2006/math">
                              <m:r>
                                <m:rPr>
                                  <m:nor/>
                                </m:rPr>
                                <a:rPr lang="fr-FR" sz="2800" smtClean="0">
                                  <a:solidFill>
                                    <a:schemeClr val="tx1"/>
                                  </a:solidFill>
                                  <a:effectLst/>
                                  <a:latin typeface="Symbol" panose="05050102010706020507" pitchFamily="18" charset="2"/>
                                </a:rPr>
                                <m:t>m</m:t>
                              </m:r>
                            </m:oMath>
                          </a14:m>
                          <a:r>
                            <a:rPr lang="fr-FR" sz="2800" dirty="0">
                              <a:solidFill>
                                <a:schemeClr val="tx1"/>
                              </a:solidFill>
                              <a:effectLst/>
                              <a:latin typeface="Comic Sans MS" panose="030F0702030302020204" pitchFamily="66" charset="0"/>
                            </a:rPr>
                            <a:t>: valeur en eau du calorimètre (kg)</a:t>
                          </a:r>
                        </a:p>
                        <a:p>
                          <a:pPr algn="just">
                            <a:lnSpc>
                              <a:spcPct val="107000"/>
                            </a:lnSpc>
                            <a:spcAft>
                              <a:spcPts val="800"/>
                            </a:spcAft>
                          </a:pPr>
                          <a:r>
                            <a:rPr lang="fr-FR" sz="2800" dirty="0">
                              <a:solidFill>
                                <a:schemeClr val="tx1"/>
                              </a:solidFill>
                              <a:effectLst/>
                              <a:latin typeface="Comic Sans MS" panose="030F0702030302020204" pitchFamily="66" charset="0"/>
                            </a:rPr>
                            <a:t>C</a:t>
                          </a:r>
                          <a:r>
                            <a:rPr lang="fr-FR" sz="2800" baseline="-25000" dirty="0">
                              <a:solidFill>
                                <a:schemeClr val="tx1"/>
                              </a:solidFill>
                              <a:effectLst/>
                              <a:latin typeface="Comic Sans MS" panose="030F0702030302020204" pitchFamily="66" charset="0"/>
                            </a:rPr>
                            <a:t>m</a:t>
                          </a:r>
                          <a:r>
                            <a:rPr lang="fr-FR" sz="2800" dirty="0">
                              <a:solidFill>
                                <a:schemeClr val="tx1"/>
                              </a:solidFill>
                              <a:effectLst/>
                              <a:latin typeface="Comic Sans MS" panose="030F0702030302020204" pitchFamily="66" charset="0"/>
                            </a:rPr>
                            <a:t>: Capacité thermique du corps (J.K</a:t>
                          </a:r>
                          <a:r>
                            <a:rPr lang="fr-FR" sz="2800" baseline="30000" dirty="0">
                              <a:solidFill>
                                <a:schemeClr val="tx1"/>
                              </a:solidFill>
                              <a:effectLst/>
                              <a:latin typeface="Comic Sans MS" panose="030F0702030302020204" pitchFamily="66" charset="0"/>
                            </a:rPr>
                            <a:t>-1</a:t>
                          </a:r>
                          <a:r>
                            <a:rPr lang="fr-FR" sz="2800" dirty="0">
                              <a:solidFill>
                                <a:schemeClr val="tx1"/>
                              </a:solidFill>
                              <a:effectLst/>
                              <a:latin typeface="Comic Sans MS" panose="030F0702030302020204" pitchFamily="66" charset="0"/>
                            </a:rPr>
                            <a:t>)</a:t>
                          </a:r>
                        </a:p>
                        <a:p>
                          <a:pPr algn="just">
                            <a:lnSpc>
                              <a:spcPct val="107000"/>
                            </a:lnSpc>
                            <a:spcAft>
                              <a:spcPts val="800"/>
                            </a:spcAft>
                          </a:pPr>
                          <a:r>
                            <a:rPr lang="fr-FR" sz="2800" dirty="0" err="1">
                              <a:solidFill>
                                <a:schemeClr val="tx1"/>
                              </a:solidFill>
                              <a:effectLst/>
                              <a:latin typeface="Comic Sans MS" panose="030F0702030302020204" pitchFamily="66" charset="0"/>
                            </a:rPr>
                            <a:t>c</a:t>
                          </a:r>
                          <a:r>
                            <a:rPr lang="fr-FR" sz="2800" baseline="-25000" dirty="0" err="1">
                              <a:solidFill>
                                <a:schemeClr val="tx1"/>
                              </a:solidFill>
                              <a:effectLst/>
                              <a:latin typeface="Comic Sans MS" panose="030F0702030302020204" pitchFamily="66" charset="0"/>
                            </a:rPr>
                            <a:t>eau</a:t>
                          </a:r>
                          <a:r>
                            <a:rPr lang="fr-FR" sz="2800" dirty="0">
                              <a:solidFill>
                                <a:schemeClr val="tx1"/>
                              </a:solidFill>
                              <a:effectLst/>
                              <a:latin typeface="Comic Sans MS" panose="030F0702030302020204" pitchFamily="66" charset="0"/>
                            </a:rPr>
                            <a:t> = 4185 J.kg</a:t>
                          </a:r>
                          <a:r>
                            <a:rPr lang="fr-FR" sz="2800" baseline="30000" dirty="0">
                              <a:solidFill>
                                <a:schemeClr val="tx1"/>
                              </a:solidFill>
                              <a:effectLst/>
                              <a:latin typeface="Comic Sans MS" panose="030F0702030302020204" pitchFamily="66" charset="0"/>
                            </a:rPr>
                            <a:t>-1</a:t>
                          </a:r>
                          <a:r>
                            <a:rPr lang="fr-FR" sz="2800" dirty="0">
                              <a:solidFill>
                                <a:schemeClr val="tx1"/>
                              </a:solidFill>
                              <a:effectLst/>
                              <a:latin typeface="Comic Sans MS" panose="030F0702030302020204" pitchFamily="66" charset="0"/>
                            </a:rPr>
                            <a:t>·K</a:t>
                          </a:r>
                          <a:r>
                            <a:rPr lang="fr-FR" sz="2800" baseline="30000" dirty="0">
                              <a:solidFill>
                                <a:schemeClr val="tx1"/>
                              </a:solidFill>
                              <a:effectLst/>
                              <a:latin typeface="Comic Sans MS" panose="030F0702030302020204" pitchFamily="66" charset="0"/>
                            </a:rPr>
                            <a:t>-1</a:t>
                          </a:r>
                          <a:r>
                            <a:rPr lang="fr-FR" sz="2800" dirty="0">
                              <a:solidFill>
                                <a:schemeClr val="tx1"/>
                              </a:solidFill>
                              <a:effectLst/>
                              <a:latin typeface="Comic Sans MS" panose="030F0702030302020204" pitchFamily="66" charset="0"/>
                            </a:rPr>
                            <a:t>: Chaleur massique de l'eau</a:t>
                          </a:r>
                          <a:endParaRPr lang="fr-FR" sz="2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3641"/>
                      </a:ext>
                    </a:extLst>
                  </a:tr>
                </a:tbl>
              </a:graphicData>
            </a:graphic>
          </p:graphicFrame>
        </mc:Choice>
        <mc:Fallback>
          <p:graphicFrame>
            <p:nvGraphicFramePr>
              <p:cNvPr id="5" name="Tableau 4">
                <a:extLst>
                  <a:ext uri="{FF2B5EF4-FFF2-40B4-BE49-F238E27FC236}">
                    <a16:creationId xmlns:a16="http://schemas.microsoft.com/office/drawing/2014/main" id="{C9FC5FCF-F2E4-584A-951A-04922EA941D5}"/>
                  </a:ext>
                </a:extLst>
              </p:cNvPr>
              <p:cNvGraphicFramePr>
                <a:graphicFrameLocks noGrp="1"/>
              </p:cNvGraphicFramePr>
              <p:nvPr>
                <p:extLst>
                  <p:ext uri="{D42A27DB-BD31-4B8C-83A1-F6EECF244321}">
                    <p14:modId xmlns:p14="http://schemas.microsoft.com/office/powerpoint/2010/main" val="4184814693"/>
                  </p:ext>
                </p:extLst>
              </p:nvPr>
            </p:nvGraphicFramePr>
            <p:xfrm>
              <a:off x="201706" y="2054065"/>
              <a:ext cx="11788588" cy="1548003"/>
            </p:xfrm>
            <a:graphic>
              <a:graphicData uri="http://schemas.openxmlformats.org/drawingml/2006/table">
                <a:tbl>
                  <a:tblPr firstRow="1" firstCol="1" bandRow="1">
                    <a:tableStyleId>{5C22544A-7EE6-4342-B048-85BDC9FD1C3A}</a:tableStyleId>
                  </a:tblPr>
                  <a:tblGrid>
                    <a:gridCol w="2205317">
                      <a:extLst>
                        <a:ext uri="{9D8B030D-6E8A-4147-A177-3AD203B41FA5}">
                          <a16:colId xmlns:a16="http://schemas.microsoft.com/office/drawing/2014/main" val="1586036278"/>
                        </a:ext>
                      </a:extLst>
                    </a:gridCol>
                    <a:gridCol w="9583271">
                      <a:extLst>
                        <a:ext uri="{9D8B030D-6E8A-4147-A177-3AD203B41FA5}">
                          <a16:colId xmlns:a16="http://schemas.microsoft.com/office/drawing/2014/main" val="3478250094"/>
                        </a:ext>
                      </a:extLst>
                    </a:gridCol>
                  </a:tblGrid>
                  <a:tr h="1548003">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3"/>
                          <a:stretch>
                            <a:fillRect t="-6275" r="-434254" b="-13725"/>
                          </a:stretch>
                        </a:blipFill>
                      </a:tcPr>
                    </a:tc>
                    <a:tc>
                      <a:txBody>
                        <a:bodyPr/>
                        <a:lstStyle/>
                        <a:p>
                          <a:endParaRPr lang="fr-F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blipFill>
                          <a:blip r:embed="rId3"/>
                          <a:stretch>
                            <a:fillRect l="-23028" t="-6275" b="-13725"/>
                          </a:stretch>
                        </a:blipFill>
                      </a:tcPr>
                    </a:tc>
                    <a:extLst>
                      <a:ext uri="{0D108BD9-81ED-4DB2-BD59-A6C34878D82A}">
                        <a16:rowId xmlns:a16="http://schemas.microsoft.com/office/drawing/2014/main" val="1494353641"/>
                      </a:ext>
                    </a:extLst>
                  </a:tr>
                </a:tbl>
              </a:graphicData>
            </a:graphic>
          </p:graphicFrame>
        </mc:Fallback>
      </mc:AlternateContent>
      <p:sp>
        <p:nvSpPr>
          <p:cNvPr id="7" name="Rectangle 1">
            <a:extLst>
              <a:ext uri="{FF2B5EF4-FFF2-40B4-BE49-F238E27FC236}">
                <a16:creationId xmlns:a16="http://schemas.microsoft.com/office/drawing/2014/main" id="{E41387E5-0B27-F7AB-D7A9-D4474ECEA89B}"/>
              </a:ext>
            </a:extLst>
          </p:cNvPr>
          <p:cNvSpPr>
            <a:spLocks noChangeArrowheads="1"/>
          </p:cNvSpPr>
          <p:nvPr/>
        </p:nvSpPr>
        <p:spPr bwMode="auto">
          <a:xfrm>
            <a:off x="0" y="707815"/>
            <a:ext cx="12192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En calorim</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trie, la valeur en eau (ou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quivalent en eau) d'un corps est la masse d'eau fictive </a:t>
            </a:r>
            <a:r>
              <a:rPr kumimoji="0" lang="fr-FR" altLang="fr-FR" sz="2800" b="1" i="0"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Arial" panose="020B0604020202020204" pitchFamily="34" charset="0"/>
              </a:rPr>
              <a:t>m</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qui a la même capacit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thermique que le corps:</a:t>
            </a:r>
            <a:endParaRPr kumimoji="0" lang="fr-FR" altLang="fr-FR"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40168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0000"/>
                </a:solidFill>
                <a:effectLst/>
                <a:uLnTx/>
                <a:uFillTx/>
                <a:latin typeface="Calibri" panose="020F0502020204030204"/>
                <a:ea typeface="+mn-ea"/>
                <a:cs typeface="+mn-cs"/>
              </a:rPr>
              <a:t>Prof-TC</a:t>
            </a:r>
          </a:p>
        </p:txBody>
      </p:sp>
      <p:sp>
        <p:nvSpPr>
          <p:cNvPr id="6" name="ZoneTexte 5">
            <a:extLst>
              <a:ext uri="{FF2B5EF4-FFF2-40B4-BE49-F238E27FC236}">
                <a16:creationId xmlns:a16="http://schemas.microsoft.com/office/drawing/2014/main" id="{8E1EF46F-BFFD-EC1E-3EBA-34FDDB5B9655}"/>
              </a:ext>
            </a:extLst>
          </p:cNvPr>
          <p:cNvSpPr txBox="1"/>
          <p:nvPr/>
        </p:nvSpPr>
        <p:spPr>
          <a:xfrm>
            <a:off x="2354" y="0"/>
            <a:ext cx="1218964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FF0000"/>
                </a:solidFill>
                <a:effectLst/>
                <a:uLnTx/>
                <a:uFillTx/>
                <a:latin typeface="Comic Sans MS" panose="030F0702030302020204" pitchFamily="66" charset="0"/>
                <a:ea typeface="Calibri" panose="020F0502020204030204" pitchFamily="34" charset="0"/>
                <a:cs typeface="Arial" panose="020B0604020202020204" pitchFamily="34" charset="0"/>
              </a:rPr>
              <a:t>TRANSFORMATIONS CHIMIQUES</a:t>
            </a:r>
            <a:endParaRPr kumimoji="0" lang="fr-F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0BFCF95A-06F6-4E49-44E0-1CAD8D7C9C3F}"/>
              </a:ext>
            </a:extLst>
          </p:cNvPr>
          <p:cNvSpPr txBox="1"/>
          <p:nvPr/>
        </p:nvSpPr>
        <p:spPr>
          <a:xfrm>
            <a:off x="0" y="2305615"/>
            <a:ext cx="12192000"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Calibri" panose="020F0502020204030204" pitchFamily="34" charset="0"/>
                <a:cs typeface="Arial" panose="020B0604020202020204" pitchFamily="34" charset="0"/>
              </a:rPr>
              <a:t>Physique Chimie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Seconde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www.prof-tc.fr</a:t>
            </a:r>
            <a:endParaRPr kumimoji="0" lang="fr-FR"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90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2A92E9CA-6CC4-7EFA-AC8D-CA833CB5861E}"/>
              </a:ext>
            </a:extLst>
          </p:cNvPr>
          <p:cNvSpPr txBox="1"/>
          <p:nvPr/>
        </p:nvSpPr>
        <p:spPr>
          <a:xfrm>
            <a:off x="0" y="3"/>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Changements d'état des corps purs</a:t>
            </a:r>
            <a:endParaRPr lang="fr-FR" sz="3200" b="1" dirty="0">
              <a:solidFill>
                <a:srgbClr val="FF0000"/>
              </a:solidFill>
              <a:latin typeface="Comic Sans MS" panose="030F0702030302020204" pitchFamily="66" charset="0"/>
              <a:cs typeface="Arial" panose="020B0604020202020204" pitchFamily="34" charset="0"/>
            </a:endParaRPr>
          </a:p>
        </p:txBody>
      </p:sp>
      <p:sp>
        <p:nvSpPr>
          <p:cNvPr id="2" name="Rectangle 2">
            <a:extLst>
              <a:ext uri="{FF2B5EF4-FFF2-40B4-BE49-F238E27FC236}">
                <a16:creationId xmlns:a16="http://schemas.microsoft.com/office/drawing/2014/main" id="{E63CC210-6DF5-F92D-695A-D08525A9D9DE}"/>
              </a:ext>
            </a:extLst>
          </p:cNvPr>
          <p:cNvSpPr>
            <a:spLocks noChangeArrowheads="1"/>
          </p:cNvSpPr>
          <p:nvPr/>
        </p:nvSpPr>
        <p:spPr bwMode="auto">
          <a:xfrm>
            <a:off x="0" y="760326"/>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passage d’un état à l’autre se fait à des températures précises selon le corps étudié, appelées températures de changement de phase.</a:t>
            </a:r>
            <a:endParaRPr kumimoji="0" lang="fr-FR" altLang="fr-FR" sz="2400" b="0" i="0" u="none" strike="noStrike" cap="none" normalizeH="0" baseline="0" dirty="0">
              <a:ln>
                <a:noFill/>
              </a:ln>
              <a:solidFill>
                <a:schemeClr val="tx1"/>
              </a:solidFill>
              <a:effectLst/>
              <a:latin typeface="Comic Sans MS" panose="030F0702030302020204" pitchFamily="66" charset="0"/>
            </a:endParaRPr>
          </a:p>
        </p:txBody>
      </p:sp>
      <p:pic>
        <p:nvPicPr>
          <p:cNvPr id="1025" name="Image 52">
            <a:extLst>
              <a:ext uri="{FF2B5EF4-FFF2-40B4-BE49-F238E27FC236}">
                <a16:creationId xmlns:a16="http://schemas.microsoft.com/office/drawing/2014/main" id="{B8C6A3B7-6431-9DAE-7B7B-DDD30767D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3050"/>
            <a:ext cx="12192000" cy="28995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F905461-7103-48FB-0475-CAEA4F58D908}"/>
              </a:ext>
            </a:extLst>
          </p:cNvPr>
          <p:cNvSpPr>
            <a:spLocks noChangeArrowheads="1"/>
          </p:cNvSpPr>
          <p:nvPr/>
        </p:nvSpPr>
        <p:spPr bwMode="auto">
          <a:xfrm>
            <a:off x="-1" y="4767589"/>
            <a:ext cx="1219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passage d’une phase à l’autre porte un nom spécifique, selon la phase de départ et celle d’arrivée.</a:t>
            </a:r>
            <a:endParaRPr kumimoji="0" lang="fr-FR" altLang="fr-FR" sz="3600" b="0" i="0" u="none" strike="noStrike" cap="none" normalizeH="0" baseline="0" dirty="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378936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C584D8F1-A622-DA2D-47C0-ED5E0A62C651}"/>
              </a:ext>
            </a:extLst>
          </p:cNvPr>
          <p:cNvSpPr txBox="1"/>
          <p:nvPr/>
        </p:nvSpPr>
        <p:spPr>
          <a:xfrm>
            <a:off x="-1464" y="0"/>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Lors d'un changement d'état d'un corps pur, à température constante et pression donnée, les deux états coexistent simultanément.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02963E32-3DCB-827F-6D57-433D33B3C1B8}"/>
              </a:ext>
            </a:extLst>
          </p:cNvPr>
          <p:cNvPicPr>
            <a:picLocks noChangeAspect="1"/>
          </p:cNvPicPr>
          <p:nvPr/>
        </p:nvPicPr>
        <p:blipFill>
          <a:blip r:embed="rId3"/>
          <a:stretch>
            <a:fillRect/>
          </a:stretch>
        </p:blipFill>
        <p:spPr>
          <a:xfrm>
            <a:off x="-1464" y="952258"/>
            <a:ext cx="12221017" cy="4243977"/>
          </a:xfrm>
          <a:prstGeom prst="rect">
            <a:avLst/>
          </a:prstGeom>
        </p:spPr>
      </p:pic>
    </p:spTree>
    <p:extLst>
      <p:ext uri="{BB962C8B-B14F-4D97-AF65-F5344CB8AC3E}">
        <p14:creationId xmlns:p14="http://schemas.microsoft.com/office/powerpoint/2010/main" val="359513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613385B6-B1A3-18FB-12EF-87C019C4434C}"/>
              </a:ext>
            </a:extLst>
          </p:cNvPr>
          <p:cNvSpPr txBox="1"/>
          <p:nvPr/>
        </p:nvSpPr>
        <p:spPr>
          <a:xfrm>
            <a:off x="-1464"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Modèle microscopique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39E6F850-7E2E-F623-36E9-B3A442E9E601}"/>
              </a:ext>
            </a:extLst>
          </p:cNvPr>
          <p:cNvSpPr txBox="1"/>
          <p:nvPr/>
        </p:nvSpPr>
        <p:spPr>
          <a:xfrm>
            <a:off x="-2928" y="928633"/>
            <a:ext cx="7784120" cy="1654684"/>
          </a:xfrm>
          <a:prstGeom prst="rect">
            <a:avLst/>
          </a:prstGeom>
          <a:noFill/>
        </p:spPr>
        <p:txBody>
          <a:bodyPr wrap="square">
            <a:spAutoFit/>
          </a:bodyPr>
          <a:lstStyle/>
          <a:p>
            <a:pPr lvl="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un corps pur solide, les atomes, ions ou molécules qui le constituent sont organisés dans une structure cristalline qui est très ordonnée et régulière.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EA1ED337-B7F8-440C-A010-9A824CCBDE9A}"/>
              </a:ext>
            </a:extLst>
          </p:cNvPr>
          <p:cNvSpPr txBox="1"/>
          <p:nvPr/>
        </p:nvSpPr>
        <p:spPr>
          <a:xfrm>
            <a:off x="0" y="2914241"/>
            <a:ext cx="7781192" cy="1654684"/>
          </a:xfrm>
          <a:prstGeom prst="rect">
            <a:avLst/>
          </a:prstGeom>
          <a:noFill/>
        </p:spPr>
        <p:txBody>
          <a:bodyPr wrap="square">
            <a:spAutoFit/>
          </a:bodyPr>
          <a:lstStyle/>
          <a:p>
            <a:pPr lvl="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un corps pur liquide, les atomes, ions ou molécules qui le constituent sont dans une structure désorganisée, ils peuvent se déplacer les uns par rapport aux autres, en restant très proches.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C456BF63-A2F2-08EC-494D-5D81D2D679AB}"/>
              </a:ext>
            </a:extLst>
          </p:cNvPr>
          <p:cNvSpPr txBox="1"/>
          <p:nvPr/>
        </p:nvSpPr>
        <p:spPr>
          <a:xfrm>
            <a:off x="29309" y="4899849"/>
            <a:ext cx="7751883" cy="1654684"/>
          </a:xfrm>
          <a:prstGeom prst="rect">
            <a:avLst/>
          </a:prstGeom>
          <a:noFill/>
        </p:spPr>
        <p:txBody>
          <a:bodyPr wrap="square">
            <a:spAutoFit/>
          </a:bodyPr>
          <a:lstStyle/>
          <a:p>
            <a:pPr lvl="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un corps pur gazeux, les atomes, ions ou molécules qui le constituent sont dans une structure désorganisée, ils se déplacent à des vitesses importantes et sont éloignés les uns des autres.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 11">
            <a:extLst>
              <a:ext uri="{FF2B5EF4-FFF2-40B4-BE49-F238E27FC236}">
                <a16:creationId xmlns:a16="http://schemas.microsoft.com/office/drawing/2014/main" id="{C5898924-31F3-2626-322D-32CFD85B0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515" y="761577"/>
            <a:ext cx="4091354" cy="5907520"/>
          </a:xfrm>
          <a:prstGeom prst="rect">
            <a:avLst/>
          </a:prstGeom>
        </p:spPr>
      </p:pic>
    </p:spTree>
    <p:extLst>
      <p:ext uri="{BB962C8B-B14F-4D97-AF65-F5344CB8AC3E}">
        <p14:creationId xmlns:p14="http://schemas.microsoft.com/office/powerpoint/2010/main" val="177161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B93D77E6-AD4F-9A03-4AF4-5C9811E63639}"/>
              </a:ext>
            </a:extLst>
          </p:cNvPr>
          <p:cNvSpPr txBox="1"/>
          <p:nvPr/>
        </p:nvSpPr>
        <p:spPr>
          <a:xfrm>
            <a:off x="-1464"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transformations exothermiques</a:t>
            </a:r>
            <a:endParaRPr lang="fr-FR" sz="3200" dirty="0"/>
          </a:p>
        </p:txBody>
      </p:sp>
      <p:sp>
        <p:nvSpPr>
          <p:cNvPr id="7" name="ZoneTexte 6">
            <a:extLst>
              <a:ext uri="{FF2B5EF4-FFF2-40B4-BE49-F238E27FC236}">
                <a16:creationId xmlns:a16="http://schemas.microsoft.com/office/drawing/2014/main" id="{6317EF02-E63E-28AA-01A2-AF1E464C40FF}"/>
              </a:ext>
            </a:extLst>
          </p:cNvPr>
          <p:cNvSpPr txBox="1"/>
          <p:nvPr/>
        </p:nvSpPr>
        <p:spPr>
          <a:xfrm>
            <a:off x="-2928" y="584775"/>
            <a:ext cx="12192000" cy="294279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transformations exothermiques sont des réactions qui dégagent de l’énergie, augmentant ainsi le degré énergétique de leur milieu. Cela peut être perceptible par une augmentation de température ou dégagement de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 d'une solidification, d'une liquéfaction ou d'une condensation, l'espèce chimique change d'état et son énergie diminue, alors que celle du milieu extérieur augmente. La transformation est exothermique (Q &lt; 0) et le milieu extérieur se réchauffe.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ZoneTexte 8">
                <a:extLst>
                  <a:ext uri="{FF2B5EF4-FFF2-40B4-BE49-F238E27FC236}">
                    <a16:creationId xmlns:a16="http://schemas.microsoft.com/office/drawing/2014/main" id="{6070106B-6B0B-E8F7-B68C-26704FE3FE11}"/>
                  </a:ext>
                </a:extLst>
              </p:cNvPr>
              <p:cNvSpPr txBox="1"/>
              <p:nvPr/>
            </p:nvSpPr>
            <p:spPr>
              <a:xfrm>
                <a:off x="-4392" y="3469973"/>
                <a:ext cx="12192000" cy="322338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transformation exothermique libère de l’énergie Q quand elle se produit.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liquide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box>
                        <m:boxPr>
                          <m:ctrlPr>
                            <a:rPr lang="fr-FR" sz="2400" b="1" i="1">
                              <a:effectLst/>
                              <a:latin typeface="Cambria Math" panose="02040503050406030204" pitchFamily="18" charset="0"/>
                              <a:ea typeface="Calibri" panose="020F0502020204030204" pitchFamily="34" charset="0"/>
                              <a:cs typeface="Arial" panose="020B060402020202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Arial" panose="020B0604020202020204" pitchFamily="34" charset="0"/>
                                </a:rPr>
                              </m:ctrlPr>
                            </m:groupChr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solidification</m:t>
                              </m:r>
                            </m:e>
                          </m:groupChr>
                        </m:e>
                      </m:box>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Q</m:t>
                      </m:r>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Calibri Light" panose="020F0302020204030204" pitchFamily="34" charset="0"/>
                            </a:rPr>
                          </m:ctrlPr>
                        </m:sSubPr>
                        <m:e>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corps</m:t>
                          </m:r>
                        </m:e>
                        <m:sub>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gaz</m:t>
                          </m:r>
                        </m:sub>
                      </m:sSub>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   </m:t>
                      </m:r>
                      <m:box>
                        <m:boxPr>
                          <m:ctrlPr>
                            <a:rPr lang="fr-FR" sz="2400" b="1" i="1">
                              <a:effectLst/>
                              <a:latin typeface="Cambria Math" panose="02040503050406030204" pitchFamily="18" charset="0"/>
                              <a:ea typeface="Calibri" panose="020F0502020204030204" pitchFamily="34" charset="0"/>
                              <a:cs typeface="Calibri Light" panose="020F030202020403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Calibri Light" panose="020F0302020204030204" pitchFamily="34" charset="0"/>
                                </a:rPr>
                              </m:ctrlPr>
                            </m:groupChrPr>
                            <m:e>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liqu</m:t>
                              </m:r>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é</m:t>
                              </m:r>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faction</m:t>
                              </m:r>
                            </m:e>
                          </m:groupChr>
                        </m:e>
                      </m:box>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  </m:t>
                      </m:r>
                      <m:sSub>
                        <m:sSubPr>
                          <m:ctrlPr>
                            <a:rPr lang="fr-FR" sz="2400" b="1" i="1">
                              <a:effectLst/>
                              <a:latin typeface="Cambria Math" panose="02040503050406030204" pitchFamily="18" charset="0"/>
                              <a:ea typeface="Calibri" panose="020F0502020204030204" pitchFamily="34" charset="0"/>
                              <a:cs typeface="Calibri Light" panose="020F0302020204030204" pitchFamily="34" charset="0"/>
                            </a:rPr>
                          </m:ctrlPr>
                        </m:sSubPr>
                        <m:e>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corps</m:t>
                          </m:r>
                        </m:e>
                        <m:sub>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liquide</m:t>
                          </m:r>
                        </m:sub>
                      </m:sSub>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  +  </m:t>
                      </m:r>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Q</m:t>
                      </m:r>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gaz</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box>
                        <m:boxPr>
                          <m:ctrlPr>
                            <a:rPr lang="fr-FR" sz="2400" b="1" i="1">
                              <a:effectLst/>
                              <a:latin typeface="Cambria Math" panose="02040503050406030204" pitchFamily="18" charset="0"/>
                              <a:ea typeface="Calibri" panose="020F0502020204030204" pitchFamily="34" charset="0"/>
                              <a:cs typeface="Arial" panose="020B060402020202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Arial" panose="020B0604020202020204" pitchFamily="34" charset="0"/>
                                </a:rPr>
                              </m:ctrlPr>
                            </m:groupChr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condensation</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solide</m:t>
                              </m:r>
                            </m:e>
                          </m:groupChr>
                        </m:e>
                      </m:box>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Q</m:t>
                      </m:r>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ZoneTexte 8">
                <a:extLst>
                  <a:ext uri="{FF2B5EF4-FFF2-40B4-BE49-F238E27FC236}">
                    <a16:creationId xmlns:a16="http://schemas.microsoft.com/office/drawing/2014/main" id="{6070106B-6B0B-E8F7-B68C-26704FE3FE11}"/>
                  </a:ext>
                </a:extLst>
              </p:cNvPr>
              <p:cNvSpPr txBox="1">
                <a:spLocks noRot="1" noChangeAspect="1" noMove="1" noResize="1" noEditPoints="1" noAdjustHandles="1" noChangeArrowheads="1" noChangeShapeType="1" noTextEdit="1"/>
              </p:cNvSpPr>
              <p:nvPr/>
            </p:nvSpPr>
            <p:spPr>
              <a:xfrm>
                <a:off x="-4392" y="3469973"/>
                <a:ext cx="12192000" cy="3223383"/>
              </a:xfrm>
              <a:prstGeom prst="rect">
                <a:avLst/>
              </a:prstGeom>
              <a:blipFill>
                <a:blip r:embed="rId3"/>
                <a:stretch>
                  <a:fillRect l="-750" t="-1323"/>
                </a:stretch>
              </a:blipFill>
            </p:spPr>
            <p:txBody>
              <a:bodyPr/>
              <a:lstStyle/>
              <a:p>
                <a:r>
                  <a:rPr lang="fr-FR">
                    <a:noFill/>
                  </a:rPr>
                  <a:t> </a:t>
                </a:r>
              </a:p>
            </p:txBody>
          </p:sp>
        </mc:Fallback>
      </mc:AlternateContent>
    </p:spTree>
    <p:extLst>
      <p:ext uri="{BB962C8B-B14F-4D97-AF65-F5344CB8AC3E}">
        <p14:creationId xmlns:p14="http://schemas.microsoft.com/office/powerpoint/2010/main" val="309638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CC128F78-57AD-1778-B421-581FE8ED23B5}"/>
              </a:ext>
            </a:extLst>
          </p:cNvPr>
          <p:cNvSpPr txBox="1"/>
          <p:nvPr/>
        </p:nvSpPr>
        <p:spPr>
          <a:xfrm>
            <a:off x="0" y="0"/>
            <a:ext cx="12192000" cy="254762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reconnaît une réaction exothermique lorsque, dans une équation chimique, la valeur énergétique est intégrée du côté des produits de la réaction, à droite de la flèche.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Lorsqu’une réaction chimique dégage de la chaleur dans un milieu, la température de ce milieu augmente. La température finale est donc plus élevée que la température initiale.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ED6DC98E-F8AE-4836-5D80-64BE2B16565D}"/>
              </a:ext>
            </a:extLst>
          </p:cNvPr>
          <p:cNvPicPr>
            <a:picLocks noChangeAspect="1"/>
          </p:cNvPicPr>
          <p:nvPr/>
        </p:nvPicPr>
        <p:blipFill rotWithShape="1">
          <a:blip r:embed="rId3"/>
          <a:srcRect t="49653"/>
          <a:stretch/>
        </p:blipFill>
        <p:spPr bwMode="auto">
          <a:xfrm>
            <a:off x="0" y="2605406"/>
            <a:ext cx="12192000" cy="38372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96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6CA39A7B-741C-C5DD-DFA7-7A6F365179F9}"/>
              </a:ext>
            </a:extLst>
          </p:cNvPr>
          <p:cNvSpPr txBox="1"/>
          <p:nvPr/>
        </p:nvSpPr>
        <p:spPr>
          <a:xfrm>
            <a:off x="-1464"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transformations endothermiques</a:t>
            </a:r>
            <a:endParaRPr lang="fr-FR" sz="3200" dirty="0"/>
          </a:p>
        </p:txBody>
      </p:sp>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A200EA8B-24AA-95BC-0A29-F5182F02AA7A}"/>
                  </a:ext>
                </a:extLst>
              </p:cNvPr>
              <p:cNvSpPr txBox="1"/>
              <p:nvPr/>
            </p:nvSpPr>
            <p:spPr>
              <a:xfrm>
                <a:off x="-1464" y="680037"/>
                <a:ext cx="12193464" cy="577523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transformations endothermiques sont des réactions qui, en absorbant de l’énergie, abaissent le degré énergétique du milieu. Cela peut être perceptible par une baisse de température dans le milieu.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 d'une fusion, d'une vaporisation ou d'une solidification, l'espèce chimique change d'état et son énergie augmente, alors que celle du milieu extérieur diminue. La transformation est endothermique (Q &gt; 0) et le milieu extérieur se refroidit.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transformation endothermique absorbe de l’énergie Q quand elle se produit.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Q</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box>
                        <m:boxPr>
                          <m:ctrlPr>
                            <a:rPr lang="fr-FR" sz="2400" b="1" i="1">
                              <a:effectLst/>
                              <a:latin typeface="Cambria Math" panose="02040503050406030204" pitchFamily="18" charset="0"/>
                              <a:ea typeface="Calibri" panose="020F0502020204030204" pitchFamily="34" charset="0"/>
                              <a:cs typeface="Arial" panose="020B060402020202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Arial" panose="020B0604020202020204" pitchFamily="34" charset="0"/>
                                </a:rPr>
                              </m:ctrlPr>
                            </m:groupChr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fusion</m:t>
                              </m:r>
                            </m:e>
                          </m:groupChr>
                        </m:e>
                      </m:box>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liquide</m:t>
                          </m:r>
                        </m:sub>
                      </m:sSub>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liquide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Q</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box>
                        <m:boxPr>
                          <m:ctrlPr>
                            <a:rPr lang="fr-FR" sz="2400" b="1" i="1">
                              <a:effectLst/>
                              <a:latin typeface="Cambria Math" panose="02040503050406030204" pitchFamily="18" charset="0"/>
                              <a:ea typeface="Calibri" panose="020F0502020204030204" pitchFamily="34" charset="0"/>
                              <a:cs typeface="Arial" panose="020B060402020202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Arial" panose="020B0604020202020204" pitchFamily="34" charset="0"/>
                                </a:rPr>
                              </m:ctrlPr>
                            </m:groupChr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vaporisation</m:t>
                              </m:r>
                            </m:e>
                          </m:groupChr>
                        </m:e>
                      </m:box>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gaz</m:t>
                          </m:r>
                        </m:sub>
                      </m:sSub>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Q</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box>
                        <m:boxPr>
                          <m:ctrlPr>
                            <a:rPr lang="fr-FR" sz="2400" b="1" i="1">
                              <a:effectLst/>
                              <a:latin typeface="Cambria Math" panose="02040503050406030204" pitchFamily="18" charset="0"/>
                              <a:ea typeface="Calibri" panose="020F0502020204030204" pitchFamily="34" charset="0"/>
                              <a:cs typeface="Arial" panose="020B060402020202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Arial" panose="020B0604020202020204" pitchFamily="34" charset="0"/>
                                </a:rPr>
                              </m:ctrlPr>
                            </m:groupChr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sublimation</m:t>
                              </m:r>
                            </m:e>
                          </m:groupChr>
                        </m:e>
                      </m:box>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gaz</m:t>
                          </m:r>
                        </m:sub>
                      </m:sSub>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ZoneTexte 6">
                <a:extLst>
                  <a:ext uri="{FF2B5EF4-FFF2-40B4-BE49-F238E27FC236}">
                    <a16:creationId xmlns:a16="http://schemas.microsoft.com/office/drawing/2014/main" id="{A200EA8B-24AA-95BC-0A29-F5182F02AA7A}"/>
                  </a:ext>
                </a:extLst>
              </p:cNvPr>
              <p:cNvSpPr txBox="1">
                <a:spLocks noRot="1" noChangeAspect="1" noMove="1" noResize="1" noEditPoints="1" noAdjustHandles="1" noChangeArrowheads="1" noChangeShapeType="1" noTextEdit="1"/>
              </p:cNvSpPr>
              <p:nvPr/>
            </p:nvSpPr>
            <p:spPr>
              <a:xfrm>
                <a:off x="-1464" y="680037"/>
                <a:ext cx="12193464" cy="5775235"/>
              </a:xfrm>
              <a:prstGeom prst="rect">
                <a:avLst/>
              </a:prstGeom>
              <a:blipFill>
                <a:blip r:embed="rId3"/>
                <a:stretch>
                  <a:fillRect l="-800" t="-739" r="-750"/>
                </a:stretch>
              </a:blipFill>
            </p:spPr>
            <p:txBody>
              <a:bodyPr/>
              <a:lstStyle/>
              <a:p>
                <a:r>
                  <a:rPr lang="fr-FR">
                    <a:noFill/>
                  </a:rPr>
                  <a:t> </a:t>
                </a:r>
              </a:p>
            </p:txBody>
          </p:sp>
        </mc:Fallback>
      </mc:AlternateContent>
    </p:spTree>
    <p:extLst>
      <p:ext uri="{BB962C8B-B14F-4D97-AF65-F5344CB8AC3E}">
        <p14:creationId xmlns:p14="http://schemas.microsoft.com/office/powerpoint/2010/main" val="425750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FAFE5890-8046-D1C8-B674-B582A4AFAA3E}"/>
              </a:ext>
            </a:extLst>
          </p:cNvPr>
          <p:cNvSpPr txBox="1"/>
          <p:nvPr/>
        </p:nvSpPr>
        <p:spPr>
          <a:xfrm>
            <a:off x="-1465" y="0"/>
            <a:ext cx="12191999" cy="294279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reconnaît une réaction endothermique lorsque, dans une équation chimique, la valeur énergétique est intégrée du côté des réactifs de la réaction, à gauche de la flèche.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Lorsqu’une réaction chimique absorbe de la chaleur dans un milieu, la température de ce milieu diminue. La température finale est donc moins élevée que la température initiale. C’est donc le milieu environnant qui est responsable de ce transfert d’énergie.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BB9FEFA4-C288-6024-55DF-B04B20B845F5}"/>
              </a:ext>
            </a:extLst>
          </p:cNvPr>
          <p:cNvPicPr>
            <a:picLocks noChangeAspect="1"/>
          </p:cNvPicPr>
          <p:nvPr/>
        </p:nvPicPr>
        <p:blipFill rotWithShape="1">
          <a:blip r:embed="rId3"/>
          <a:srcRect b="50347"/>
          <a:stretch/>
        </p:blipFill>
        <p:spPr bwMode="auto">
          <a:xfrm>
            <a:off x="-1465" y="2928203"/>
            <a:ext cx="12191999" cy="37901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8857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64FBEB29-C5E1-89FD-B16E-6B05D798FB46}"/>
              </a:ext>
            </a:extLst>
          </p:cNvPr>
          <p:cNvSpPr txBox="1"/>
          <p:nvPr/>
        </p:nvSpPr>
        <p:spPr>
          <a:xfrm>
            <a:off x="-81330" y="0"/>
            <a:ext cx="12273329"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Energie échangée lors d'un changement d'état</a:t>
            </a:r>
            <a:endParaRPr lang="fr-FR" sz="3200" dirty="0"/>
          </a:p>
        </p:txBody>
      </p:sp>
      <p:sp>
        <p:nvSpPr>
          <p:cNvPr id="7" name="ZoneTexte 6">
            <a:extLst>
              <a:ext uri="{FF2B5EF4-FFF2-40B4-BE49-F238E27FC236}">
                <a16:creationId xmlns:a16="http://schemas.microsoft.com/office/drawing/2014/main" id="{BC1920ED-3C22-4CD8-5BCC-7BECEB0052B7}"/>
              </a:ext>
            </a:extLst>
          </p:cNvPr>
          <p:cNvSpPr txBox="1"/>
          <p:nvPr/>
        </p:nvSpPr>
        <p:spPr>
          <a:xfrm>
            <a:off x="-1" y="584775"/>
            <a:ext cx="12191999" cy="21524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L'énergie transférée lors du changement d'état d'un kilogramme d'une espèce est l'énergie massique de changement d'état, notée L, de cette espèce. Cette énergie est aussi appelée chaleur latente de changement d'état. Elle s'exprime J/kg.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L’énergie de fusion </a:t>
            </a:r>
            <a:r>
              <a:rPr lang="fr-FR" sz="2400" dirty="0" err="1">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f</a:t>
            </a:r>
            <a:r>
              <a:rPr lang="fr-FR" sz="2400" dirty="0">
                <a:effectLst/>
                <a:latin typeface="Comic Sans MS" panose="030F0702030302020204" pitchFamily="66" charset="0"/>
                <a:ea typeface="Calibri" panose="020F0502020204030204" pitchFamily="34" charset="0"/>
                <a:cs typeface="Arial" panose="020B0604020202020204" pitchFamily="34" charset="0"/>
              </a:rPr>
              <a:t> (J) est l’énergie nécessaire pour faire fondre une masse m (kg) d’un corps pur d’énergie massique de fusion </a:t>
            </a:r>
            <a:r>
              <a:rPr lang="fr-FR" sz="2400" dirty="0" err="1">
                <a:effectLst/>
                <a:latin typeface="Comic Sans MS" panose="030F0702030302020204" pitchFamily="66" charset="0"/>
                <a:ea typeface="Calibri" panose="020F0502020204030204" pitchFamily="34" charset="0"/>
                <a:cs typeface="Arial" panose="020B0604020202020204" pitchFamily="34" charset="0"/>
              </a:rPr>
              <a:t>L</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f</a:t>
            </a:r>
            <a:r>
              <a:rPr lang="fr-FR" sz="2400" dirty="0">
                <a:effectLst/>
                <a:latin typeface="Comic Sans MS" panose="030F0702030302020204" pitchFamily="66" charset="0"/>
                <a:ea typeface="Calibri" panose="020F0502020204030204" pitchFamily="34" charset="0"/>
                <a:cs typeface="Arial" panose="020B0604020202020204" pitchFamily="34" charset="0"/>
              </a:rPr>
              <a:t> (J.kg</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AEC56BE2-98DA-D746-1866-901094F6C0D1}"/>
              </a:ext>
            </a:extLst>
          </p:cNvPr>
          <p:cNvGraphicFramePr>
            <a:graphicFrameLocks noGrp="1"/>
          </p:cNvGraphicFramePr>
          <p:nvPr>
            <p:extLst>
              <p:ext uri="{D42A27DB-BD31-4B8C-83A1-F6EECF244321}">
                <p14:modId xmlns:p14="http://schemas.microsoft.com/office/powerpoint/2010/main" val="3546271253"/>
              </p:ext>
            </p:extLst>
          </p:nvPr>
        </p:nvGraphicFramePr>
        <p:xfrm>
          <a:off x="-1" y="3149602"/>
          <a:ext cx="12192000" cy="2004568"/>
        </p:xfrm>
        <a:graphic>
          <a:graphicData uri="http://schemas.openxmlformats.org/drawingml/2006/table">
            <a:tbl>
              <a:tblPr firstRow="1" firstCol="1" bandRow="1">
                <a:tableStyleId>{5C22544A-7EE6-4342-B048-85BDC9FD1C3A}</a:tableStyleId>
              </a:tblPr>
              <a:tblGrid>
                <a:gridCol w="2877672">
                  <a:extLst>
                    <a:ext uri="{9D8B030D-6E8A-4147-A177-3AD203B41FA5}">
                      <a16:colId xmlns:a16="http://schemas.microsoft.com/office/drawing/2014/main" val="855083903"/>
                    </a:ext>
                  </a:extLst>
                </a:gridCol>
                <a:gridCol w="9314328">
                  <a:extLst>
                    <a:ext uri="{9D8B030D-6E8A-4147-A177-3AD203B41FA5}">
                      <a16:colId xmlns:a16="http://schemas.microsoft.com/office/drawing/2014/main" val="1457391866"/>
                    </a:ext>
                  </a:extLst>
                </a:gridCol>
              </a:tblGrid>
              <a:tr h="0">
                <a:tc>
                  <a:txBody>
                    <a:bodyPr/>
                    <a:lstStyle/>
                    <a:p>
                      <a:pPr algn="ctr">
                        <a:lnSpc>
                          <a:spcPct val="107000"/>
                        </a:lnSpc>
                        <a:spcAft>
                          <a:spcPts val="800"/>
                        </a:spcAft>
                      </a:pPr>
                      <a:r>
                        <a:rPr lang="fr-FR" sz="3200" dirty="0" err="1">
                          <a:solidFill>
                            <a:schemeClr val="tx1"/>
                          </a:solidFill>
                          <a:effectLst/>
                          <a:latin typeface="Comic Sans MS" panose="030F0702030302020204" pitchFamily="66" charset="0"/>
                        </a:rPr>
                        <a:t>Q</a:t>
                      </a:r>
                      <a:r>
                        <a:rPr lang="fr-FR" sz="3200" baseline="-25000" dirty="0" err="1">
                          <a:solidFill>
                            <a:schemeClr val="tx1"/>
                          </a:solidFill>
                          <a:effectLst/>
                          <a:latin typeface="Comic Sans MS" panose="030F0702030302020204" pitchFamily="66" charset="0"/>
                        </a:rPr>
                        <a:t>f</a:t>
                      </a:r>
                      <a:r>
                        <a:rPr lang="fr-FR" sz="3200" dirty="0">
                          <a:solidFill>
                            <a:schemeClr val="tx1"/>
                          </a:solidFill>
                          <a:effectLst/>
                          <a:latin typeface="Comic Sans MS" panose="030F0702030302020204" pitchFamily="66" charset="0"/>
                        </a:rPr>
                        <a:t> = m × </a:t>
                      </a:r>
                      <a:r>
                        <a:rPr lang="fr-FR" sz="3200" dirty="0" err="1">
                          <a:solidFill>
                            <a:schemeClr val="tx1"/>
                          </a:solidFill>
                          <a:effectLst/>
                          <a:latin typeface="Comic Sans MS" panose="030F0702030302020204" pitchFamily="66" charset="0"/>
                        </a:rPr>
                        <a:t>L</a:t>
                      </a:r>
                      <a:r>
                        <a:rPr lang="fr-FR" sz="3200" baseline="-25000" dirty="0" err="1">
                          <a:solidFill>
                            <a:schemeClr val="tx1"/>
                          </a:solidFill>
                          <a:effectLst/>
                          <a:latin typeface="Comic Sans MS" panose="030F0702030302020204" pitchFamily="66" charset="0"/>
                        </a:rPr>
                        <a:t>f</a:t>
                      </a:r>
                      <a:endParaRPr lang="fr-FR" sz="3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2800" dirty="0" err="1">
                          <a:solidFill>
                            <a:schemeClr val="tx1"/>
                          </a:solidFill>
                          <a:effectLst/>
                          <a:latin typeface="Comic Sans MS" panose="030F0702030302020204" pitchFamily="66" charset="0"/>
                        </a:rPr>
                        <a:t>Q</a:t>
                      </a:r>
                      <a:r>
                        <a:rPr lang="fr-FR" sz="2800" baseline="-25000" dirty="0" err="1">
                          <a:solidFill>
                            <a:schemeClr val="tx1"/>
                          </a:solidFill>
                          <a:effectLst/>
                          <a:latin typeface="Comic Sans MS" panose="030F0702030302020204" pitchFamily="66" charset="0"/>
                        </a:rPr>
                        <a:t>f</a:t>
                      </a:r>
                      <a:r>
                        <a:rPr lang="fr-FR" sz="2800" dirty="0">
                          <a:solidFill>
                            <a:schemeClr val="tx1"/>
                          </a:solidFill>
                          <a:effectLst/>
                          <a:latin typeface="Comic Sans MS" panose="030F0702030302020204" pitchFamily="66" charset="0"/>
                        </a:rPr>
                        <a:t> (J): Energie de fusion en Joule</a:t>
                      </a:r>
                    </a:p>
                    <a:p>
                      <a:pPr algn="just">
                        <a:lnSpc>
                          <a:spcPct val="107000"/>
                        </a:lnSpc>
                        <a:spcAft>
                          <a:spcPts val="800"/>
                        </a:spcAft>
                      </a:pPr>
                      <a:r>
                        <a:rPr lang="fr-FR" sz="2800" dirty="0">
                          <a:solidFill>
                            <a:schemeClr val="tx1"/>
                          </a:solidFill>
                          <a:effectLst/>
                          <a:latin typeface="Comic Sans MS" panose="030F0702030302020204" pitchFamily="66" charset="0"/>
                        </a:rPr>
                        <a:t>m (kg): Masse du corps en kilogramme</a:t>
                      </a:r>
                    </a:p>
                    <a:p>
                      <a:pPr algn="just">
                        <a:lnSpc>
                          <a:spcPct val="107000"/>
                        </a:lnSpc>
                        <a:spcAft>
                          <a:spcPts val="800"/>
                        </a:spcAft>
                      </a:pPr>
                      <a:r>
                        <a:rPr lang="fr-FR" sz="2800" dirty="0" err="1">
                          <a:solidFill>
                            <a:schemeClr val="tx1"/>
                          </a:solidFill>
                          <a:effectLst/>
                          <a:latin typeface="Comic Sans MS" panose="030F0702030302020204" pitchFamily="66" charset="0"/>
                        </a:rPr>
                        <a:t>L</a:t>
                      </a:r>
                      <a:r>
                        <a:rPr lang="fr-FR" sz="2800" baseline="-25000" dirty="0" err="1">
                          <a:solidFill>
                            <a:schemeClr val="tx1"/>
                          </a:solidFill>
                          <a:effectLst/>
                          <a:latin typeface="Comic Sans MS" panose="030F0702030302020204" pitchFamily="66" charset="0"/>
                        </a:rPr>
                        <a:t>f</a:t>
                      </a:r>
                      <a:r>
                        <a:rPr lang="fr-FR" sz="2800" dirty="0">
                          <a:solidFill>
                            <a:schemeClr val="tx1"/>
                          </a:solidFill>
                          <a:effectLst/>
                          <a:latin typeface="Comic Sans MS" panose="030F0702030302020204" pitchFamily="66" charset="0"/>
                        </a:rPr>
                        <a:t> (J.kg</a:t>
                      </a:r>
                      <a:r>
                        <a:rPr lang="fr-FR" sz="2800" baseline="30000" dirty="0">
                          <a:solidFill>
                            <a:schemeClr val="tx1"/>
                          </a:solidFill>
                          <a:effectLst/>
                          <a:latin typeface="Comic Sans MS" panose="030F0702030302020204" pitchFamily="66" charset="0"/>
                        </a:rPr>
                        <a:t>-1</a:t>
                      </a:r>
                      <a:r>
                        <a:rPr lang="fr-FR" sz="2800" dirty="0">
                          <a:solidFill>
                            <a:schemeClr val="tx1"/>
                          </a:solidFill>
                          <a:effectLst/>
                          <a:latin typeface="Comic Sans MS" panose="030F0702030302020204" pitchFamily="66" charset="0"/>
                        </a:rPr>
                        <a:t>): Energie massique de fusion en Joule par kilogramme</a:t>
                      </a:r>
                      <a:endParaRPr lang="fr-FR" sz="2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7859242"/>
                  </a:ext>
                </a:extLst>
              </a:tr>
            </a:tbl>
          </a:graphicData>
        </a:graphic>
      </p:graphicFrame>
      <p:sp>
        <p:nvSpPr>
          <p:cNvPr id="9" name="Rectangle 1">
            <a:extLst>
              <a:ext uri="{FF2B5EF4-FFF2-40B4-BE49-F238E27FC236}">
                <a16:creationId xmlns:a16="http://schemas.microsoft.com/office/drawing/2014/main" id="{7B7E64A0-F881-EC37-5468-3993603176C5}"/>
              </a:ext>
            </a:extLst>
          </p:cNvPr>
          <p:cNvSpPr>
            <a:spLocks noChangeArrowheads="1"/>
          </p:cNvSpPr>
          <p:nvPr/>
        </p:nvSpPr>
        <p:spPr bwMode="auto">
          <a:xfrm>
            <a:off x="3084513" y="3609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a:extLst>
              <a:ext uri="{FF2B5EF4-FFF2-40B4-BE49-F238E27FC236}">
                <a16:creationId xmlns:a16="http://schemas.microsoft.com/office/drawing/2014/main" id="{17AA6C26-C806-323A-36FB-219EBCDB5179}"/>
              </a:ext>
            </a:extLst>
          </p:cNvPr>
          <p:cNvSpPr txBox="1"/>
          <p:nvPr/>
        </p:nvSpPr>
        <p:spPr>
          <a:xfrm>
            <a:off x="-2" y="5736029"/>
            <a:ext cx="12191999"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Quand le corps se solidifie, il va libérer la même énergie.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3048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Les elements chimiques"/>
  <p:tag name="ISPRING_FIRST_PUBLI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1576</TotalTime>
  <Words>1673</Words>
  <Application>Microsoft Office PowerPoint</Application>
  <PresentationFormat>Grand écran</PresentationFormat>
  <Paragraphs>148</Paragraphs>
  <Slides>19</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Calibri Light</vt:lpstr>
      <vt:lpstr>Cambria Math</vt:lpstr>
      <vt:lpstr>Comic Sans MS</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Prof-TC</dc:title>
  <dc:creator>Thierry Chauvet</dc:creator>
  <cp:lastModifiedBy>Thierry Chauvet</cp:lastModifiedBy>
  <cp:revision>39</cp:revision>
  <dcterms:created xsi:type="dcterms:W3CDTF">2023-08-16T14:05:36Z</dcterms:created>
  <dcterms:modified xsi:type="dcterms:W3CDTF">2024-04-02T17:57:47Z</dcterms:modified>
</cp:coreProperties>
</file>